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88" r:id="rId2"/>
    <p:sldMasterId id="2147484189" r:id="rId3"/>
    <p:sldMasterId id="2147484194" r:id="rId4"/>
    <p:sldMasterId id="2147484200" r:id="rId5"/>
    <p:sldMasterId id="2147484205" r:id="rId6"/>
    <p:sldMasterId id="2147484211" r:id="rId7"/>
    <p:sldMasterId id="2147484216" r:id="rId8"/>
    <p:sldMasterId id="2147484219" r:id="rId9"/>
    <p:sldMasterId id="2147484221" r:id="rId10"/>
    <p:sldMasterId id="2147484226" r:id="rId11"/>
    <p:sldMasterId id="2147484232" r:id="rId12"/>
    <p:sldMasterId id="2147484244" r:id="rId13"/>
    <p:sldMasterId id="2147484249" r:id="rId14"/>
    <p:sldMasterId id="2147484263" r:id="rId15"/>
  </p:sldMasterIdLst>
  <p:notesMasterIdLst>
    <p:notesMasterId r:id="rId103"/>
  </p:notesMasterIdLst>
  <p:handoutMasterIdLst>
    <p:handoutMasterId r:id="rId104"/>
  </p:handoutMasterIdLst>
  <p:sldIdLst>
    <p:sldId id="259" r:id="rId16"/>
    <p:sldId id="264" r:id="rId17"/>
    <p:sldId id="531" r:id="rId18"/>
    <p:sldId id="266" r:id="rId19"/>
    <p:sldId id="326" r:id="rId20"/>
    <p:sldId id="372" r:id="rId21"/>
    <p:sldId id="416" r:id="rId22"/>
    <p:sldId id="307" r:id="rId23"/>
    <p:sldId id="367" r:id="rId24"/>
    <p:sldId id="356" r:id="rId25"/>
    <p:sldId id="369" r:id="rId26"/>
    <p:sldId id="368" r:id="rId27"/>
    <p:sldId id="362" r:id="rId28"/>
    <p:sldId id="311" r:id="rId29"/>
    <p:sldId id="574" r:id="rId30"/>
    <p:sldId id="532" r:id="rId31"/>
    <p:sldId id="517" r:id="rId32"/>
    <p:sldId id="330" r:id="rId33"/>
    <p:sldId id="256" r:id="rId34"/>
    <p:sldId id="524" r:id="rId35"/>
    <p:sldId id="257" r:id="rId36"/>
    <p:sldId id="271" r:id="rId37"/>
    <p:sldId id="275" r:id="rId38"/>
    <p:sldId id="276" r:id="rId39"/>
    <p:sldId id="277" r:id="rId40"/>
    <p:sldId id="269" r:id="rId41"/>
    <p:sldId id="525" r:id="rId42"/>
    <p:sldId id="564" r:id="rId43"/>
    <p:sldId id="566" r:id="rId44"/>
    <p:sldId id="570" r:id="rId45"/>
    <p:sldId id="571" r:id="rId46"/>
    <p:sldId id="572" r:id="rId47"/>
    <p:sldId id="565" r:id="rId48"/>
    <p:sldId id="573" r:id="rId49"/>
    <p:sldId id="567" r:id="rId50"/>
    <p:sldId id="568" r:id="rId51"/>
    <p:sldId id="339" r:id="rId52"/>
    <p:sldId id="378" r:id="rId53"/>
    <p:sldId id="556" r:id="rId54"/>
    <p:sldId id="383" r:id="rId55"/>
    <p:sldId id="409" r:id="rId56"/>
    <p:sldId id="396" r:id="rId57"/>
    <p:sldId id="398" r:id="rId58"/>
    <p:sldId id="401" r:id="rId59"/>
    <p:sldId id="471" r:id="rId60"/>
    <p:sldId id="487" r:id="rId61"/>
    <p:sldId id="327" r:id="rId62"/>
    <p:sldId id="497" r:id="rId63"/>
    <p:sldId id="495" r:id="rId64"/>
    <p:sldId id="494" r:id="rId65"/>
    <p:sldId id="488" r:id="rId66"/>
    <p:sldId id="489" r:id="rId67"/>
    <p:sldId id="490" r:id="rId68"/>
    <p:sldId id="492" r:id="rId69"/>
    <p:sldId id="493" r:id="rId70"/>
    <p:sldId id="491" r:id="rId71"/>
    <p:sldId id="496" r:id="rId72"/>
    <p:sldId id="521" r:id="rId73"/>
    <p:sldId id="577" r:id="rId74"/>
    <p:sldId id="265" r:id="rId75"/>
    <p:sldId id="262" r:id="rId76"/>
    <p:sldId id="260" r:id="rId77"/>
    <p:sldId id="261" r:id="rId78"/>
    <p:sldId id="263" r:id="rId79"/>
    <p:sldId id="576" r:id="rId80"/>
    <p:sldId id="587" r:id="rId81"/>
    <p:sldId id="588" r:id="rId82"/>
    <p:sldId id="589" r:id="rId83"/>
    <p:sldId id="267" r:id="rId84"/>
    <p:sldId id="590" r:id="rId85"/>
    <p:sldId id="270" r:id="rId86"/>
    <p:sldId id="591" r:id="rId87"/>
    <p:sldId id="258" r:id="rId88"/>
    <p:sldId id="592" r:id="rId89"/>
    <p:sldId id="272" r:id="rId90"/>
    <p:sldId id="273" r:id="rId91"/>
    <p:sldId id="593" r:id="rId92"/>
    <p:sldId id="274" r:id="rId93"/>
    <p:sldId id="594" r:id="rId94"/>
    <p:sldId id="268" r:id="rId95"/>
    <p:sldId id="575" r:id="rId96"/>
    <p:sldId id="288" r:id="rId97"/>
    <p:sldId id="289" r:id="rId98"/>
    <p:sldId id="555" r:id="rId99"/>
    <p:sldId id="586" r:id="rId100"/>
    <p:sldId id="514" r:id="rId101"/>
    <p:sldId id="301" r:id="rId10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3B49"/>
    <a:srgbClr val="000000"/>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108" d="100"/>
          <a:sy n="108" d="100"/>
        </p:scale>
        <p:origin x="1752" y="96"/>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07"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1/29/2021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1/29/2021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64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488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08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0" i="0" u="none" strike="noStrike" kern="1200" dirty="0">
                <a:solidFill>
                  <a:schemeClr val="tx1"/>
                </a:solidFill>
                <a:effectLst/>
                <a:latin typeface="+mn-lt"/>
                <a:ea typeface="+mn-ea"/>
                <a:cs typeface="+mn-cs"/>
              </a:rPr>
              <a:t>Finance &amp; Operations: Business Services, Facilities Services, Fiscal Services, Human Resources, Information Technology, University Police, Vice Chancellor - Fin &amp; Ops,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556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4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22A66E6F-1E71-40F1-A2D2-2FDF91F15AFC}" type="slidenum">
              <a:rPr lang="en-US" smtClean="0"/>
              <a:t>87</a:t>
            </a:fld>
            <a:endParaRPr lang="en-US"/>
          </a:p>
        </p:txBody>
      </p:sp>
    </p:spTree>
    <p:extLst>
      <p:ext uri="{BB962C8B-B14F-4D97-AF65-F5344CB8AC3E}">
        <p14:creationId xmlns:p14="http://schemas.microsoft.com/office/powerpoint/2010/main" val="9266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3</a:t>
            </a:fld>
            <a:endParaRPr lang="en-US" dirty="0"/>
          </a:p>
        </p:txBody>
      </p:sp>
    </p:spTree>
    <p:extLst>
      <p:ext uri="{BB962C8B-B14F-4D97-AF65-F5344CB8AC3E}">
        <p14:creationId xmlns:p14="http://schemas.microsoft.com/office/powerpoint/2010/main" val="68165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2018 GDPR – the reason we have to sign off on "cookies" every time we go to anyone's website </a:t>
            </a:r>
          </a:p>
          <a:p>
            <a:endParaRPr lang="en-US" dirty="0">
              <a:cs typeface="Calibri"/>
            </a:endParaRPr>
          </a:p>
          <a:p>
            <a:r>
              <a:rPr lang="en-US" dirty="0">
                <a:cs typeface="Calibri"/>
              </a:rPr>
              <a:t>2020 - We are not subject to CCPA, but this type of legislation has been introduced multiple times in Missouri.  New privacy regs (think Covid results, etc.) are being implemented often and it needs to be on our minds.   </a:t>
            </a:r>
          </a:p>
          <a:p>
            <a:endParaRPr lang="en-US" dirty="0">
              <a:cs typeface="Calibri"/>
            </a:endParaRPr>
          </a:p>
          <a:p>
            <a:r>
              <a:rPr lang="en-US" dirty="0">
                <a:cs typeface="Calibri"/>
              </a:rPr>
              <a:t>Marriott fined 123 million for 2018 </a:t>
            </a:r>
            <a:r>
              <a:rPr lang="en-US" dirty="0" err="1">
                <a:cs typeface="Calibri"/>
              </a:rPr>
              <a:t>Megabreach</a:t>
            </a:r>
            <a:r>
              <a:rPr lang="en-US" dirty="0">
                <a:cs typeface="Calibri"/>
              </a:rPr>
              <a:t> as a GDPR violation</a:t>
            </a:r>
          </a:p>
          <a:p>
            <a:r>
              <a:rPr lang="en-US" dirty="0">
                <a:cs typeface="Calibri"/>
              </a:rPr>
              <a:t>British Airways faces 230 million fine for passenger data breach</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246EE-DFBD-43EC-BFCD-396B10153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05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2018 GDPR – the reason we have to sign off on "cookies" every time we go to anyone's website </a:t>
            </a:r>
          </a:p>
          <a:p>
            <a:endParaRPr lang="en-US" dirty="0">
              <a:cs typeface="Calibri"/>
            </a:endParaRPr>
          </a:p>
          <a:p>
            <a:r>
              <a:rPr lang="en-US" dirty="0">
                <a:cs typeface="Calibri"/>
              </a:rPr>
              <a:t>2020 - We are not subject to CCPA, but this type of legislation has been introduced multiple times in Missouri.  New privacy regs (think Covid results, etc.) are being implemented often and it needs to be on our minds.   </a:t>
            </a:r>
          </a:p>
          <a:p>
            <a:endParaRPr lang="en-US" dirty="0">
              <a:cs typeface="Calibri"/>
            </a:endParaRPr>
          </a:p>
          <a:p>
            <a:r>
              <a:rPr lang="en-US" dirty="0">
                <a:cs typeface="Calibri"/>
              </a:rPr>
              <a:t>Marriott fined 123 million for 2018 </a:t>
            </a:r>
            <a:r>
              <a:rPr lang="en-US" dirty="0" err="1">
                <a:cs typeface="Calibri"/>
              </a:rPr>
              <a:t>Megabreach</a:t>
            </a:r>
            <a:r>
              <a:rPr lang="en-US" dirty="0">
                <a:cs typeface="Calibri"/>
              </a:rPr>
              <a:t> as a GDPR violation</a:t>
            </a:r>
          </a:p>
          <a:p>
            <a:r>
              <a:rPr lang="en-US" dirty="0">
                <a:cs typeface="Calibri"/>
              </a:rPr>
              <a:t>British Airways faces 230 million fine for passenger data breach</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246EE-DFBD-43EC-BFCD-396B10153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57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14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667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97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29AAD-2604-425D-8AED-EE375207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7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2205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623640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88592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058441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709203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847391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175151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137577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04558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44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37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61991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16123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1" y="3042959"/>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185977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1" y="3042961"/>
            <a:ext cx="8021637" cy="3416457"/>
          </a:xfrm>
          <a:prstGeom prst="rect">
            <a:avLst/>
          </a:prstGeom>
        </p:spPr>
        <p:txBody>
          <a:bodyPr>
            <a:normAutofit/>
          </a:bodyPr>
          <a:lstStyle>
            <a:lvl1pPr marL="0" indent="0">
              <a:buNone/>
              <a:defRPr sz="18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3484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2916980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575421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C454-0F07-466B-891C-E590E194E7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5E8BCA-38DF-4DEB-9A74-7F0984FD8847}"/>
              </a:ext>
            </a:extLst>
          </p:cNvPr>
          <p:cNvSpPr>
            <a:spLocks noGrp="1"/>
          </p:cNvSpPr>
          <p:nvPr>
            <p:ph type="dt" sz="half" idx="10"/>
          </p:nvPr>
        </p:nvSpPr>
        <p:spPr/>
        <p:txBody>
          <a:bodyPr/>
          <a:lstStyle/>
          <a:p>
            <a:fld id="{08C21FEA-9E03-4BED-AA13-FF1555968D74}" type="datetimeFigureOut">
              <a:rPr lang="en-US" smtClean="0"/>
              <a:t>1/29/2021</a:t>
            </a:fld>
            <a:endParaRPr lang="en-US"/>
          </a:p>
        </p:txBody>
      </p:sp>
      <p:sp>
        <p:nvSpPr>
          <p:cNvPr id="4" name="Footer Placeholder 3">
            <a:extLst>
              <a:ext uri="{FF2B5EF4-FFF2-40B4-BE49-F238E27FC236}">
                <a16:creationId xmlns:a16="http://schemas.microsoft.com/office/drawing/2014/main" id="{CFCFD14B-07CC-404E-ABB1-37416C2F4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B6E9FE-48BD-4ABA-95F4-081620D3D6B5}"/>
              </a:ext>
            </a:extLst>
          </p:cNvPr>
          <p:cNvSpPr>
            <a:spLocks noGrp="1"/>
          </p:cNvSpPr>
          <p:nvPr>
            <p:ph type="sldNum" sz="quarter" idx="12"/>
          </p:nvPr>
        </p:nvSpPr>
        <p:spPr/>
        <p:txBody>
          <a:bodyPr/>
          <a:lstStyle/>
          <a:p>
            <a:fld id="{EB0A9B8C-02C5-4273-A05D-4B415CC80739}" type="slidenum">
              <a:rPr lang="en-US" smtClean="0"/>
              <a:t>‹#›</a:t>
            </a:fld>
            <a:endParaRPr lang="en-US"/>
          </a:p>
        </p:txBody>
      </p:sp>
    </p:spTree>
    <p:extLst>
      <p:ext uri="{BB962C8B-B14F-4D97-AF65-F5344CB8AC3E}">
        <p14:creationId xmlns:p14="http://schemas.microsoft.com/office/powerpoint/2010/main" val="3475353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98908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914525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2745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824157"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69831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205931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82440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8026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3835619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3C3AA5AF-70F0-44A6-A0EE-CC80399C096D}" type="slidenum">
              <a:rPr lang="en-US" smtClean="0"/>
              <a:t>‹#›</a:t>
            </a:fld>
            <a:endParaRPr lang="en-US" dirty="0"/>
          </a:p>
        </p:txBody>
      </p:sp>
    </p:spTree>
    <p:extLst>
      <p:ext uri="{BB962C8B-B14F-4D97-AF65-F5344CB8AC3E}">
        <p14:creationId xmlns:p14="http://schemas.microsoft.com/office/powerpoint/2010/main" val="4180730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6D87-B45B-E04D-B168-D5BBE3F3D73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16B1560-BDB8-9B44-B63E-4EBC4385D2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DB107E1-505B-CD44-93BC-774F5C0B9A8F}"/>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5" name="Footer Placeholder 4">
            <a:extLst>
              <a:ext uri="{FF2B5EF4-FFF2-40B4-BE49-F238E27FC236}">
                <a16:creationId xmlns:a16="http://schemas.microsoft.com/office/drawing/2014/main" id="{619335C7-5131-A64A-B418-85CE3B268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86046-4D05-9446-A4D6-D040CD9AB85F}"/>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1132591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DBECF-E8E2-FB47-9AA3-7BA6E26DD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6534BD-8A67-594D-BCFE-C269284AD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8CB8-9899-AE4C-9FC4-50019C47D5F5}"/>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5" name="Footer Placeholder 4">
            <a:extLst>
              <a:ext uri="{FF2B5EF4-FFF2-40B4-BE49-F238E27FC236}">
                <a16:creationId xmlns:a16="http://schemas.microsoft.com/office/drawing/2014/main" id="{188F71BB-CD50-BE43-A9BE-F6847CB0B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4AD43-3848-434E-B3BB-71020285F89A}"/>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2200593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E86F-8835-FB45-AB11-3CC13E27B1F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CFCD54C-4AEC-3340-9BAD-E555D156B3A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DE18B-E198-B140-A09A-99B60849FAC2}"/>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5" name="Footer Placeholder 4">
            <a:extLst>
              <a:ext uri="{FF2B5EF4-FFF2-40B4-BE49-F238E27FC236}">
                <a16:creationId xmlns:a16="http://schemas.microsoft.com/office/drawing/2014/main" id="{F35BB036-195B-EE48-B5F1-0825DF88E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37899-4B08-B44A-B9B2-955E79752C35}"/>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3736254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8281-AC30-F94D-9B7A-BCF318680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DDF22B-6D48-5E40-A9F3-4081F949858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CC7414-C662-0F46-90B9-11903054C70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A0A3A3-F56E-8944-A03D-54F6FF4C29E5}"/>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6" name="Footer Placeholder 5">
            <a:extLst>
              <a:ext uri="{FF2B5EF4-FFF2-40B4-BE49-F238E27FC236}">
                <a16:creationId xmlns:a16="http://schemas.microsoft.com/office/drawing/2014/main" id="{05EF6EA1-92EC-2041-88B5-48B7AD80C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D0C86-0EC6-0847-BEB4-E6969AAC754E}"/>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232520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F0D2-3DAC-114D-B957-80D92737DA1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E50754-02B5-DA4F-B609-81CA2D54AAF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DF682-E654-0542-B80F-7EAC1D2CEFF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DAFE7-AF5E-884F-BF3B-740C22703FB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4282816-A7DE-CA48-8C6F-DF851289464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168F1A-6823-7345-8A00-C1FE4370212F}"/>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8" name="Footer Placeholder 7">
            <a:extLst>
              <a:ext uri="{FF2B5EF4-FFF2-40B4-BE49-F238E27FC236}">
                <a16:creationId xmlns:a16="http://schemas.microsoft.com/office/drawing/2014/main" id="{5E13D5D5-A273-0841-A918-174C8F42D2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35A676-93F6-6640-88B0-1DD9F2AA74DC}"/>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1481496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86DA-C524-EE49-8A3A-418BF7B1FC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9717D-E9FB-224D-BE62-6667873DE32E}"/>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4" name="Footer Placeholder 3">
            <a:extLst>
              <a:ext uri="{FF2B5EF4-FFF2-40B4-BE49-F238E27FC236}">
                <a16:creationId xmlns:a16="http://schemas.microsoft.com/office/drawing/2014/main" id="{355283B4-E88F-414C-9817-269DB267DC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7DA7BE-371E-E94B-9BAD-1AF2A3899F5A}"/>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2062127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9BA964-88CE-BA42-BC50-295737429CEE}"/>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3" name="Footer Placeholder 2">
            <a:extLst>
              <a:ext uri="{FF2B5EF4-FFF2-40B4-BE49-F238E27FC236}">
                <a16:creationId xmlns:a16="http://schemas.microsoft.com/office/drawing/2014/main" id="{80DADF24-2387-884F-AEF3-5E0576280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F72B3D-6462-6741-AE7C-772075407F4E}"/>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4288635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0A11-1D21-8343-9EF5-18B4939063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5039009-A5A8-7E4B-9CAE-F5114F08E2E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EF74F7-B084-AB4E-9AEB-E8D30F5FDDA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FCF1F89-D446-A242-890C-083595012D6B}"/>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6" name="Footer Placeholder 5">
            <a:extLst>
              <a:ext uri="{FF2B5EF4-FFF2-40B4-BE49-F238E27FC236}">
                <a16:creationId xmlns:a16="http://schemas.microsoft.com/office/drawing/2014/main" id="{C30C9493-5D5E-3442-80A3-BB0C80AAD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B953A-50BD-0C49-B96B-170D80C54713}"/>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3383737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B126-3249-404F-A179-F1C89FDC013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A7E1671-0A58-5040-89F4-8D0A36C3818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C3C75FE-E9FE-2943-A8D3-64E2992650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1B5B61-57FD-2941-8066-ACD8C33A7BF6}"/>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6" name="Footer Placeholder 5">
            <a:extLst>
              <a:ext uri="{FF2B5EF4-FFF2-40B4-BE49-F238E27FC236}">
                <a16:creationId xmlns:a16="http://schemas.microsoft.com/office/drawing/2014/main" id="{D6A7824C-EE21-B740-B119-C1B07A411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C74A0-ACE9-D843-A5FF-D63B8153856E}"/>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3285307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6266-DDC7-6C49-8F5D-1912F762B3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B4EC2F-393C-DD45-97B7-568F84F0EE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0FBF5-4A69-104C-8C51-75A91DC3A9A5}"/>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5" name="Footer Placeholder 4">
            <a:extLst>
              <a:ext uri="{FF2B5EF4-FFF2-40B4-BE49-F238E27FC236}">
                <a16:creationId xmlns:a16="http://schemas.microsoft.com/office/drawing/2014/main" id="{962D5459-2C80-7240-AE73-C347AF854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80D87-4E0E-634E-A8A4-3985CAA12694}"/>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436751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21F279-339F-9043-9627-33E8C6955F3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8C73F3-2B64-BC42-8A04-644AD5BFADC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7C6DF-0702-584A-9748-5BF7F977C8CE}"/>
              </a:ext>
            </a:extLst>
          </p:cNvPr>
          <p:cNvSpPr>
            <a:spLocks noGrp="1"/>
          </p:cNvSpPr>
          <p:nvPr>
            <p:ph type="dt" sz="half" idx="10"/>
          </p:nvPr>
        </p:nvSpPr>
        <p:spPr/>
        <p:txBody>
          <a:bodyPr/>
          <a:lstStyle/>
          <a:p>
            <a:fld id="{605A449C-28BF-A043-A4B4-6AD467573E0C}" type="datetimeFigureOut">
              <a:rPr lang="en-US" smtClean="0"/>
              <a:t>1/29/2021</a:t>
            </a:fld>
            <a:endParaRPr lang="en-US"/>
          </a:p>
        </p:txBody>
      </p:sp>
      <p:sp>
        <p:nvSpPr>
          <p:cNvPr id="5" name="Footer Placeholder 4">
            <a:extLst>
              <a:ext uri="{FF2B5EF4-FFF2-40B4-BE49-F238E27FC236}">
                <a16:creationId xmlns:a16="http://schemas.microsoft.com/office/drawing/2014/main" id="{4796DDE1-037A-DA4C-87E9-9FB246F28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1F1E4-1447-3F45-9043-0DA6B2025049}"/>
              </a:ext>
            </a:extLst>
          </p:cNvPr>
          <p:cNvSpPr>
            <a:spLocks noGrp="1"/>
          </p:cNvSpPr>
          <p:nvPr>
            <p:ph type="sldNum" sz="quarter" idx="12"/>
          </p:nvPr>
        </p:nvSpPr>
        <p:spPr/>
        <p:txBody>
          <a:bodyPr/>
          <a:lstStyle/>
          <a:p>
            <a:fld id="{41F0DBB3-CCD9-134F-B1B3-67D266D18390}" type="slidenum">
              <a:rPr lang="en-US" smtClean="0"/>
              <a:t>‹#›</a:t>
            </a:fld>
            <a:endParaRPr lang="en-US"/>
          </a:p>
        </p:txBody>
      </p:sp>
    </p:spTree>
    <p:extLst>
      <p:ext uri="{BB962C8B-B14F-4D97-AF65-F5344CB8AC3E}">
        <p14:creationId xmlns:p14="http://schemas.microsoft.com/office/powerpoint/2010/main" val="805471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pPr defTabSz="685800"/>
            <a:fld id="{7E03178D-84EE-4CB8-A279-6A93DE17BCD8}"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57363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1" y="3042959"/>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pPr defTabSz="685800"/>
            <a:fld id="{7E03178D-84EE-4CB8-A279-6A93DE17BCD8}"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22334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126624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024342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509686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475746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2645100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8752380-C8BC-4AEA-B8DF-77D1A4FFDD9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204406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3982902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752380-C8BC-4AEA-B8DF-77D1A4FFDD9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567460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752380-C8BC-4AEA-B8DF-77D1A4FFDD9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43717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752380-C8BC-4AEA-B8DF-77D1A4FFDD99}"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7725864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752380-C8BC-4AEA-B8DF-77D1A4FFDD99}"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245272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52380-C8BC-4AEA-B8DF-77D1A4FFDD99}"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428872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002901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752380-C8BC-4AEA-B8DF-77D1A4FFDD9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4256826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752380-C8BC-4AEA-B8DF-77D1A4FFDD9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655473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4278244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380-C8BC-4AEA-B8DF-77D1A4FFDD9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7279462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448"/>
            <a:ext cx="9144000" cy="6857999"/>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E0C20EA-FF7A-4189-8D4F-592AE8C4E173}"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666293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093092"/>
            <a:ext cx="9144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01" y="6248540"/>
            <a:ext cx="2574324" cy="4572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781E8-5148-4D4D-A8F1-E09AB668A717}"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238678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eature Program Layout">
    <p:spTree>
      <p:nvGrpSpPr>
        <p:cNvPr id="1" name=""/>
        <p:cNvGrpSpPr/>
        <p:nvPr/>
      </p:nvGrpSpPr>
      <p:grpSpPr>
        <a:xfrm>
          <a:off x="0" y="0"/>
          <a:ext cx="0" cy="0"/>
          <a:chOff x="0" y="0"/>
          <a:chExt cx="0" cy="0"/>
        </a:xfrm>
      </p:grpSpPr>
      <p:sp>
        <p:nvSpPr>
          <p:cNvPr id="11" name="Rectangle 10"/>
          <p:cNvSpPr/>
          <p:nvPr userDrawn="1"/>
        </p:nvSpPr>
        <p:spPr>
          <a:xfrm>
            <a:off x="0" y="6093092"/>
            <a:ext cx="9144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8715E4A2-5BBC-465A-8F04-D58E3186B83D}" type="datetime1">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19187-0210-4CC7-AE51-7FFB2AB55339}" type="slidenum">
              <a:rPr lang="en-US" smtClean="0"/>
              <a:pPr/>
              <a:t>‹#›</a:t>
            </a:fld>
            <a:endParaRPr lang="en-US"/>
          </a:p>
        </p:txBody>
      </p:sp>
      <p:cxnSp>
        <p:nvCxnSpPr>
          <p:cNvPr id="8" name="Straight Connector 7"/>
          <p:cNvCxnSpPr/>
          <p:nvPr/>
        </p:nvCxnSpPr>
        <p:spPr>
          <a:xfrm>
            <a:off x="2301561" y="-18288"/>
            <a:ext cx="0" cy="6126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17228" y="0"/>
            <a:ext cx="0" cy="60899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2396939" y="365125"/>
            <a:ext cx="6508376" cy="5429620"/>
          </a:xfrm>
        </p:spPr>
        <p:txBody>
          <a:bodyPr lIns="274320" tIns="274320" rIns="274320" bIns="274320" anchor="ctr"/>
          <a:lstStyle>
            <a:lvl1pPr marL="0" indent="0" algn="l">
              <a:buNone/>
              <a:defRPr/>
            </a:lvl1pPr>
            <a:lvl2pPr algn="l">
              <a:defRPr/>
            </a:lvl2pPr>
            <a:lvl3pPr algn="l">
              <a:defRPr/>
            </a:lvl3pPr>
            <a:lvl4pPr algn="l">
              <a:defRPr/>
            </a:lvl4pPr>
            <a:lvl5pPr algn="l">
              <a:defRPr/>
            </a:lvl5pPr>
          </a:lstStyle>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207336" y="365126"/>
            <a:ext cx="1914515" cy="5429619"/>
          </a:xfrm>
        </p:spPr>
        <p:txBody>
          <a:bodyPr>
            <a:normAutofit/>
          </a:bodyPr>
          <a:lstStyle>
            <a:lvl1pPr algn="r">
              <a:defRPr sz="2400"/>
            </a:lvl1pPr>
          </a:lstStyle>
          <a:p>
            <a:r>
              <a:rPr lang="en-US"/>
              <a:t>Click to edit Master title style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01" y="6248540"/>
            <a:ext cx="2574324" cy="457200"/>
          </a:xfrm>
          <a:prstGeom prst="rect">
            <a:avLst/>
          </a:prstGeom>
        </p:spPr>
      </p:pic>
    </p:spTree>
    <p:extLst>
      <p:ext uri="{BB962C8B-B14F-4D97-AF65-F5344CB8AC3E}">
        <p14:creationId xmlns:p14="http://schemas.microsoft.com/office/powerpoint/2010/main" val="35083120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6093092"/>
            <a:ext cx="9144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AAED1B-313E-4B62-8C7C-65548EA49248}"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01" y="6248540"/>
            <a:ext cx="2574324" cy="457200"/>
          </a:xfrm>
          <a:prstGeom prst="rect">
            <a:avLst/>
          </a:prstGeom>
        </p:spPr>
      </p:pic>
    </p:spTree>
    <p:extLst>
      <p:ext uri="{BB962C8B-B14F-4D97-AF65-F5344CB8AC3E}">
        <p14:creationId xmlns:p14="http://schemas.microsoft.com/office/powerpoint/2010/main" val="29272187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093092"/>
            <a:ext cx="9144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4126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126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ED5CB-31F7-4B4E-962B-A2106D67B258}"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19187-0210-4CC7-AE51-7FFB2AB5533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01" y="6248540"/>
            <a:ext cx="2574324" cy="457200"/>
          </a:xfrm>
          <a:prstGeom prst="rect">
            <a:avLst/>
          </a:prstGeom>
        </p:spPr>
      </p:pic>
    </p:spTree>
    <p:extLst>
      <p:ext uri="{BB962C8B-B14F-4D97-AF65-F5344CB8AC3E}">
        <p14:creationId xmlns:p14="http://schemas.microsoft.com/office/powerpoint/2010/main" val="30516812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6093092"/>
            <a:ext cx="9144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6"/>
            <a:ext cx="3868340" cy="3446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6"/>
            <a:ext cx="3887391" cy="3446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F89C9A-49EC-41D9-936C-28FEBFD9DA84}" type="datetime1">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19187-0210-4CC7-AE51-7FFB2AB55339}"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01" y="6248540"/>
            <a:ext cx="2574324" cy="457200"/>
          </a:xfrm>
          <a:prstGeom prst="rect">
            <a:avLst/>
          </a:prstGeom>
        </p:spPr>
      </p:pic>
    </p:spTree>
    <p:extLst>
      <p:ext uri="{BB962C8B-B14F-4D97-AF65-F5344CB8AC3E}">
        <p14:creationId xmlns:p14="http://schemas.microsoft.com/office/powerpoint/2010/main" val="242054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4023342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093092"/>
            <a:ext cx="9144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780268-55A1-4560-99A4-D44BDB06C860}" type="datetime1">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19187-0210-4CC7-AE51-7FFB2AB55339}"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01" y="6248540"/>
            <a:ext cx="2574324" cy="457200"/>
          </a:xfrm>
          <a:prstGeom prst="rect">
            <a:avLst/>
          </a:prstGeom>
        </p:spPr>
      </p:pic>
    </p:spTree>
    <p:extLst>
      <p:ext uri="{BB962C8B-B14F-4D97-AF65-F5344CB8AC3E}">
        <p14:creationId xmlns:p14="http://schemas.microsoft.com/office/powerpoint/2010/main" val="30688093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E0924F3-9107-4B27-A238-A67E4B823817}" type="datetime1">
              <a:rPr lang="en-US" smtClean="0"/>
              <a:pPr/>
              <a:t>1/29/2021</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8206491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5" name="Rectangle 4"/>
          <p:cNvSpPr/>
          <p:nvPr userDrawn="1"/>
        </p:nvSpPr>
        <p:spPr>
          <a:xfrm>
            <a:off x="0" y="6093092"/>
            <a:ext cx="9144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FE0924F3-9107-4B27-A238-A67E4B823817}" type="datetime1">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19187-0210-4CC7-AE51-7FFB2AB55339}"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01" y="6248540"/>
            <a:ext cx="2574324" cy="457200"/>
          </a:xfrm>
          <a:prstGeom prst="rect">
            <a:avLst/>
          </a:prstGeom>
        </p:spPr>
      </p:pic>
    </p:spTree>
    <p:extLst>
      <p:ext uri="{BB962C8B-B14F-4D97-AF65-F5344CB8AC3E}">
        <p14:creationId xmlns:p14="http://schemas.microsoft.com/office/powerpoint/2010/main" val="30270038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6093092"/>
            <a:ext cx="9144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D809BDD-55FA-4905-B8BD-7C3D7E03DE44}"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19187-0210-4CC7-AE51-7FFB2AB5533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01" y="6248540"/>
            <a:ext cx="2574324" cy="457200"/>
          </a:xfrm>
          <a:prstGeom prst="rect">
            <a:avLst/>
          </a:prstGeom>
        </p:spPr>
      </p:pic>
    </p:spTree>
    <p:extLst>
      <p:ext uri="{BB962C8B-B14F-4D97-AF65-F5344CB8AC3E}">
        <p14:creationId xmlns:p14="http://schemas.microsoft.com/office/powerpoint/2010/main" val="210882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6093092"/>
            <a:ext cx="9144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086DF94-0994-4495-9DB7-364218E6529B}"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19187-0210-4CC7-AE51-7FFB2AB5533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01" y="6248540"/>
            <a:ext cx="2574324" cy="457200"/>
          </a:xfrm>
          <a:prstGeom prst="rect">
            <a:avLst/>
          </a:prstGeom>
        </p:spPr>
      </p:pic>
    </p:spTree>
    <p:extLst>
      <p:ext uri="{BB962C8B-B14F-4D97-AF65-F5344CB8AC3E}">
        <p14:creationId xmlns:p14="http://schemas.microsoft.com/office/powerpoint/2010/main" val="27071934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6093092"/>
            <a:ext cx="9144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9B6F3-1F38-4A32-88BF-EAE5970D1DEB}"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01" y="6248540"/>
            <a:ext cx="2574324" cy="457200"/>
          </a:xfrm>
          <a:prstGeom prst="rect">
            <a:avLst/>
          </a:prstGeom>
        </p:spPr>
      </p:pic>
    </p:spTree>
    <p:extLst>
      <p:ext uri="{BB962C8B-B14F-4D97-AF65-F5344CB8AC3E}">
        <p14:creationId xmlns:p14="http://schemas.microsoft.com/office/powerpoint/2010/main" val="3221924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rot="5400000">
            <a:off x="-3255024" y="3141314"/>
            <a:ext cx="7086122" cy="576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14070" y="1628192"/>
            <a:ext cx="2745946" cy="274320"/>
          </a:xfrm>
          <a:prstGeom prst="rect">
            <a:avLst/>
          </a:prstGeom>
        </p:spPr>
      </p:pic>
      <p:sp>
        <p:nvSpPr>
          <p:cNvPr id="4" name="Date Placeholder 3"/>
          <p:cNvSpPr>
            <a:spLocks noGrp="1"/>
          </p:cNvSpPr>
          <p:nvPr>
            <p:ph type="dt" sz="half" idx="10"/>
          </p:nvPr>
        </p:nvSpPr>
        <p:spPr>
          <a:xfrm rot="5400000">
            <a:off x="-243526" y="4628717"/>
            <a:ext cx="1204854" cy="273844"/>
          </a:xfrm>
        </p:spPr>
        <p:txBody>
          <a:bodyPr/>
          <a:lstStyle/>
          <a:p>
            <a:fld id="{F53E6520-C5B9-4C69-92E6-F8E6353D3C23}" type="datetime1">
              <a:rPr lang="en-US" smtClean="0"/>
              <a:t>1/29/2021</a:t>
            </a:fld>
            <a:endParaRPr lang="en-US"/>
          </a:p>
        </p:txBody>
      </p:sp>
      <p:sp>
        <p:nvSpPr>
          <p:cNvPr id="6" name="Slide Number Placeholder 5"/>
          <p:cNvSpPr>
            <a:spLocks noGrp="1"/>
          </p:cNvSpPr>
          <p:nvPr>
            <p:ph type="sldNum" sz="quarter" idx="12"/>
          </p:nvPr>
        </p:nvSpPr>
        <p:spPr>
          <a:xfrm rot="5400000">
            <a:off x="7038" y="5688177"/>
            <a:ext cx="703729" cy="273844"/>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1005769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76781E8-5148-4D4D-A8F1-E09AB668A717}"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14592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08507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8749773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10.xml"/><Relationship Id="rId4"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11.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1.jpg"/><Relationship Id="rId5" Type="http://schemas.openxmlformats.org/officeDocument/2006/relationships/theme" Target="../theme/theme13.xml"/><Relationship Id="rId4"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1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15.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6.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5659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ITCC Report</a:t>
            </a:r>
          </a:p>
          <a:p>
            <a:pPr algn="ctr"/>
            <a:r>
              <a:rPr lang="en-US" baseline="0" dirty="0"/>
              <a:t>28 January</a:t>
            </a:r>
            <a:r>
              <a:rPr lang="en-US" dirty="0"/>
              <a:t> 2021</a:t>
            </a:r>
          </a:p>
        </p:txBody>
      </p:sp>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AA5AF-70F0-44A6-A0EE-CC80399C096D}" type="slidenum">
              <a:rPr lang="en-US" smtClean="0"/>
              <a:t>‹#›</a:t>
            </a:fld>
            <a:endParaRPr lang="en-US" dirty="0"/>
          </a:p>
        </p:txBody>
      </p:sp>
    </p:spTree>
    <p:extLst>
      <p:ext uri="{BB962C8B-B14F-4D97-AF65-F5344CB8AC3E}">
        <p14:creationId xmlns:p14="http://schemas.microsoft.com/office/powerpoint/2010/main" val="162561920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E89782-E83C-1649-81D5-A62340E1A4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F3A8C7-F592-7648-AB35-E134DEF524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08110-8CC4-AF4C-B44F-F797E81886C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5A449C-28BF-A043-A4B4-6AD467573E0C}" type="datetimeFigureOut">
              <a:rPr lang="en-US" smtClean="0"/>
              <a:t>1/29/2021</a:t>
            </a:fld>
            <a:endParaRPr lang="en-US"/>
          </a:p>
        </p:txBody>
      </p:sp>
      <p:sp>
        <p:nvSpPr>
          <p:cNvPr id="5" name="Footer Placeholder 4">
            <a:extLst>
              <a:ext uri="{FF2B5EF4-FFF2-40B4-BE49-F238E27FC236}">
                <a16:creationId xmlns:a16="http://schemas.microsoft.com/office/drawing/2014/main" id="{A6D85D59-99DF-AA45-9D48-D4551FEF9D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7B1B72-8DFE-1B46-A2DE-38C4D47CC0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F0DBB3-CCD9-134F-B1B3-67D266D18390}" type="slidenum">
              <a:rPr lang="en-US" smtClean="0"/>
              <a:t>‹#›</a:t>
            </a:fld>
            <a:endParaRPr lang="en-US"/>
          </a:p>
        </p:txBody>
      </p:sp>
    </p:spTree>
    <p:extLst>
      <p:ext uri="{BB962C8B-B14F-4D97-AF65-F5344CB8AC3E}">
        <p14:creationId xmlns:p14="http://schemas.microsoft.com/office/powerpoint/2010/main" val="539919269"/>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61" r:id="rId12"/>
    <p:sldLayoutId id="214748426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754183894"/>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752380-C8BC-4AEA-B8DF-77D1A4FFDD99}" type="datetimeFigureOut">
              <a:rPr lang="en-US" smtClean="0"/>
              <a:t>1/29/2021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6D1033-5508-463D-AC32-DBCD87ABF133}" type="slidenum">
              <a:rPr lang="en-US" smtClean="0"/>
              <a:t>‹#›</a:t>
            </a:fld>
            <a:endParaRPr lang="en-US"/>
          </a:p>
        </p:txBody>
      </p:sp>
    </p:spTree>
    <p:extLst>
      <p:ext uri="{BB962C8B-B14F-4D97-AF65-F5344CB8AC3E}">
        <p14:creationId xmlns:p14="http://schemas.microsoft.com/office/powerpoint/2010/main" val="968738975"/>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114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00600" y="6354932"/>
            <a:ext cx="1023995" cy="365125"/>
          </a:xfrm>
          <a:prstGeom prst="rect">
            <a:avLst/>
          </a:prstGeom>
        </p:spPr>
        <p:txBody>
          <a:bodyPr vert="horz" lIns="91440" tIns="45720" rIns="91440" bIns="45720" rtlCol="0" anchor="ctr"/>
          <a:lstStyle>
            <a:lvl1pPr algn="l">
              <a:defRPr sz="900">
                <a:solidFill>
                  <a:schemeClr val="bg1"/>
                </a:solidFill>
              </a:defRPr>
            </a:lvl1pPr>
          </a:lstStyle>
          <a:p>
            <a:fld id="{8715E4A2-5BBC-465A-8F04-D58E3186B83D}" type="datetime1">
              <a:rPr lang="en-US" smtClean="0"/>
              <a:pPr/>
              <a:t>1/29/2021</a:t>
            </a:fld>
            <a:endParaRPr lang="en-US"/>
          </a:p>
        </p:txBody>
      </p:sp>
      <p:sp>
        <p:nvSpPr>
          <p:cNvPr id="5" name="Footer Placeholder 4"/>
          <p:cNvSpPr>
            <a:spLocks noGrp="1"/>
          </p:cNvSpPr>
          <p:nvPr>
            <p:ph type="ftr" sz="quarter" idx="3"/>
          </p:nvPr>
        </p:nvSpPr>
        <p:spPr>
          <a:xfrm>
            <a:off x="5970494" y="6356351"/>
            <a:ext cx="1871159"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p:cNvSpPr>
            <a:spLocks noGrp="1"/>
          </p:cNvSpPr>
          <p:nvPr>
            <p:ph type="sldNum" sz="quarter" idx="4"/>
          </p:nvPr>
        </p:nvSpPr>
        <p:spPr>
          <a:xfrm>
            <a:off x="7987553" y="6356351"/>
            <a:ext cx="527797" cy="365125"/>
          </a:xfrm>
          <a:prstGeom prst="rect">
            <a:avLst/>
          </a:prstGeom>
        </p:spPr>
        <p:txBody>
          <a:bodyPr vert="horz" lIns="91440" tIns="45720" rIns="91440" bIns="45720" rtlCol="0" anchor="ctr"/>
          <a:lstStyle>
            <a:lvl1pPr algn="r">
              <a:defRPr sz="900">
                <a:solidFill>
                  <a:schemeClr val="bg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1799092599"/>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Lst>
  <p:hf hdr="0" ftr="0" dt="0"/>
  <p:txStyles>
    <p:titleStyle>
      <a:lvl1pPr algn="ctr"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2"/>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Courier New" panose="02070309020205020404" pitchFamily="49" charset="0"/>
        <a:buChar char="o"/>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462928580"/>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Campus Curricula Committee Report</a:t>
            </a:r>
          </a:p>
          <a:p>
            <a:pPr algn="ctr"/>
            <a:r>
              <a:rPr lang="en-US" dirty="0"/>
              <a:t>10 September 2020</a:t>
            </a:r>
          </a:p>
        </p:txBody>
      </p:sp>
    </p:spTree>
    <p:extLst>
      <p:ext uri="{BB962C8B-B14F-4D97-AF65-F5344CB8AC3E}">
        <p14:creationId xmlns:p14="http://schemas.microsoft.com/office/powerpoint/2010/main" val="152151965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52389655"/>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a:t>Campus Curricula Committee Report</a:t>
            </a:r>
          </a:p>
          <a:p>
            <a:pPr algn="ctr"/>
            <a:r>
              <a:rPr lang="en-US" dirty="0"/>
              <a:t>10 September 2020</a:t>
            </a:r>
          </a:p>
        </p:txBody>
      </p:sp>
    </p:spTree>
    <p:extLst>
      <p:ext uri="{BB962C8B-B14F-4D97-AF65-F5344CB8AC3E}">
        <p14:creationId xmlns:p14="http://schemas.microsoft.com/office/powerpoint/2010/main" val="233170897"/>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900" y="268267"/>
            <a:ext cx="1953804" cy="660933"/>
          </a:xfrm>
          <a:prstGeom prst="rect">
            <a:avLst/>
          </a:prstGeom>
        </p:spPr>
      </p:pic>
    </p:spTree>
    <p:extLst>
      <p:ext uri="{BB962C8B-B14F-4D97-AF65-F5344CB8AC3E}">
        <p14:creationId xmlns:p14="http://schemas.microsoft.com/office/powerpoint/2010/main" val="988392953"/>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686661478"/>
      </p:ext>
    </p:extLst>
  </p:cSld>
  <p:clrMap bg1="lt1" tx1="dk1" bg2="lt2" tx2="dk2" accent1="accent1" accent2="accent2" accent3="accent3" accent4="accent4" accent5="accent5" accent6="accent6" hlink="hlink" folHlink="folHlink"/>
  <p:sldLayoutIdLst>
    <p:sldLayoutId id="2147484217" r:id="rId1"/>
    <p:sldLayoutId id="214748421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6EF64A-BD55-4BE3-98D2-2AC8F3B21EB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15524-18A7-46A4-B4DD-A6FB16CEBD3E}"/>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0813B-2847-474A-81B1-7E2539DD12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C21FEA-9E03-4BED-AA13-FF1555968D74}" type="datetimeFigureOut">
              <a:rPr lang="en-US" smtClean="0"/>
              <a:t>1/29/2021</a:t>
            </a:fld>
            <a:endParaRPr lang="en-US"/>
          </a:p>
        </p:txBody>
      </p:sp>
      <p:sp>
        <p:nvSpPr>
          <p:cNvPr id="5" name="Footer Placeholder 4">
            <a:extLst>
              <a:ext uri="{FF2B5EF4-FFF2-40B4-BE49-F238E27FC236}">
                <a16:creationId xmlns:a16="http://schemas.microsoft.com/office/drawing/2014/main" id="{1C3F555F-9FD0-4915-A26D-1D3537E8434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998ADD-BEB9-4B4C-84A6-63D6A33BFC5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0A9B8C-02C5-4273-A05D-4B415CC80739}" type="slidenum">
              <a:rPr lang="en-US" smtClean="0"/>
              <a:t>‹#›</a:t>
            </a:fld>
            <a:endParaRPr lang="en-US"/>
          </a:p>
        </p:txBody>
      </p:sp>
    </p:spTree>
    <p:extLst>
      <p:ext uri="{BB962C8B-B14F-4D97-AF65-F5344CB8AC3E}">
        <p14:creationId xmlns:p14="http://schemas.microsoft.com/office/powerpoint/2010/main" val="1968203290"/>
      </p:ext>
    </p:extLst>
  </p:cSld>
  <p:clrMap bg1="lt1" tx1="dk1" bg2="lt2" tx2="dk2" accent1="accent1" accent2="accent2" accent3="accent3" accent4="accent4" accent5="accent5" accent6="accent6" hlink="hlink" folHlink="folHlink"/>
  <p:sldLayoutIdLst>
    <p:sldLayoutId id="214748422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hyperlink" Target="https://registrar.mst.edu/academicregs/" TargetMode="Externa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7.xml"/><Relationship Id="rId5" Type="http://schemas.openxmlformats.org/officeDocument/2006/relationships/image" Target="../media/image24.png"/><Relationship Id="rId4" Type="http://schemas.openxmlformats.org/officeDocument/2006/relationships/image" Target="../media/image23.png"/></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illustrations/earth-world-planet-globe-global-3107835/" TargetMode="External"/><Relationship Id="rId2" Type="http://schemas.openxmlformats.org/officeDocument/2006/relationships/image" Target="../media/image11.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a:t>Faculty Senate Meeting</a:t>
            </a:r>
          </a:p>
          <a:p>
            <a:r>
              <a:rPr lang="en-US" sz="3600" dirty="0"/>
              <a:t>January 28, 2021</a:t>
            </a:r>
          </a:p>
          <a:p>
            <a:endParaRPr lang="en-US" sz="3600" dirty="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1" y="1250443"/>
            <a:ext cx="6911339" cy="907127"/>
          </a:xfrm>
        </p:spPr>
        <p:txBody>
          <a:bodyPr>
            <a:normAutofit/>
          </a:bodyPr>
          <a:lstStyle/>
          <a:p>
            <a:r>
              <a:rPr lang="en-US" sz="2700" dirty="0">
                <a:solidFill>
                  <a:schemeClr val="tx1"/>
                </a:solidFill>
                <a:latin typeface="+mn-lt"/>
              </a:rPr>
              <a:t>Proposed email policy elements</a:t>
            </a:r>
          </a:p>
        </p:txBody>
      </p:sp>
      <p:sp>
        <p:nvSpPr>
          <p:cNvPr id="3" name="Content Placeholder 2"/>
          <p:cNvSpPr>
            <a:spLocks noGrp="1"/>
          </p:cNvSpPr>
          <p:nvPr>
            <p:ph idx="1"/>
          </p:nvPr>
        </p:nvSpPr>
        <p:spPr>
          <a:xfrm>
            <a:off x="304800" y="1992978"/>
            <a:ext cx="8031480" cy="3200052"/>
          </a:xfrm>
        </p:spPr>
        <p:txBody>
          <a:bodyPr vert="horz" lIns="68580" tIns="34290" rIns="68580" bIns="34290" rtlCol="0" anchor="t">
            <a:noAutofit/>
          </a:bodyPr>
          <a:lstStyle/>
          <a:p>
            <a:pPr lvl="1">
              <a:lnSpc>
                <a:spcPct val="100000"/>
              </a:lnSpc>
              <a:spcAft>
                <a:spcPts val="450"/>
              </a:spcAft>
            </a:pPr>
            <a:r>
              <a:rPr lang="en-US" sz="1500" dirty="0">
                <a:latin typeface="Arial Narrow"/>
              </a:rPr>
              <a:t>Eliminate storing of certain types of data in email accounts (SSNs, credit card numbers, patient information, etc.)</a:t>
            </a:r>
          </a:p>
          <a:p>
            <a:pPr lvl="1">
              <a:lnSpc>
                <a:spcPct val="100000"/>
              </a:lnSpc>
              <a:spcAft>
                <a:spcPts val="450"/>
              </a:spcAft>
            </a:pPr>
            <a:r>
              <a:rPr lang="en-US" sz="1500" dirty="0">
                <a:latin typeface="Arial Narrow"/>
              </a:rPr>
              <a:t>Prohibition of the transmission of certain types of data except through encrypted means</a:t>
            </a:r>
          </a:p>
          <a:p>
            <a:pPr lvl="1">
              <a:lnSpc>
                <a:spcPct val="100000"/>
              </a:lnSpc>
              <a:spcAft>
                <a:spcPts val="450"/>
              </a:spcAft>
            </a:pPr>
            <a:r>
              <a:rPr lang="en-US" sz="1500" dirty="0">
                <a:latin typeface="Arial Narrow"/>
              </a:rPr>
              <a:t>Sweeping of inboxes and sent items (proposed at 4-5 years)</a:t>
            </a:r>
          </a:p>
          <a:p>
            <a:pPr lvl="2">
              <a:lnSpc>
                <a:spcPct val="100000"/>
              </a:lnSpc>
              <a:spcAft>
                <a:spcPts val="450"/>
              </a:spcAft>
            </a:pPr>
            <a:r>
              <a:rPr lang="en-US" dirty="0">
                <a:latin typeface="Arial Narrow"/>
              </a:rPr>
              <a:t>Subfolders are not under consideration for sweeping at this time</a:t>
            </a:r>
          </a:p>
          <a:p>
            <a:pPr lvl="1">
              <a:lnSpc>
                <a:spcPct val="100000"/>
              </a:lnSpc>
              <a:spcAft>
                <a:spcPts val="450"/>
              </a:spcAft>
            </a:pPr>
            <a:r>
              <a:rPr lang="en-US" sz="1500" dirty="0">
                <a:latin typeface="Arial Narrow"/>
              </a:rPr>
              <a:t>Strict adherence to quotas</a:t>
            </a:r>
          </a:p>
          <a:p>
            <a:pPr lvl="1">
              <a:lnSpc>
                <a:spcPct val="100000"/>
              </a:lnSpc>
              <a:spcAft>
                <a:spcPts val="450"/>
              </a:spcAft>
            </a:pPr>
            <a:r>
              <a:rPr lang="en-US" sz="1500" dirty="0">
                <a:latin typeface="Arial Narrow"/>
              </a:rPr>
              <a:t>Supervisors must assist with transfer of files/records before employees leave</a:t>
            </a:r>
          </a:p>
          <a:p>
            <a:pPr lvl="1">
              <a:lnSpc>
                <a:spcPct val="100000"/>
              </a:lnSpc>
              <a:spcAft>
                <a:spcPts val="450"/>
              </a:spcAft>
            </a:pPr>
            <a:r>
              <a:rPr lang="en-US" sz="1500" dirty="0">
                <a:latin typeface="Arial Narrow"/>
              </a:rPr>
              <a:t>Employees must use UM email to conduct their University-related work and conversely, must minimize personal use of UM email (i.e., employees need to have a personal email account)</a:t>
            </a:r>
          </a:p>
          <a:p>
            <a:pPr lvl="1">
              <a:lnSpc>
                <a:spcPct val="100000"/>
              </a:lnSpc>
              <a:spcAft>
                <a:spcPts val="450"/>
              </a:spcAft>
            </a:pPr>
            <a:endParaRPr lang="en-US" dirty="0">
              <a:latin typeface="Arial Narrow"/>
            </a:endParaRPr>
          </a:p>
          <a:p>
            <a:pPr lvl="1">
              <a:lnSpc>
                <a:spcPct val="100000"/>
              </a:lnSpc>
              <a:spcAft>
                <a:spcPts val="450"/>
              </a:spcAft>
            </a:pPr>
            <a:endParaRPr lang="en-US" dirty="0">
              <a:latin typeface="Arial Narrow"/>
            </a:endParaRPr>
          </a:p>
        </p:txBody>
      </p:sp>
    </p:spTree>
    <p:extLst>
      <p:ext uri="{BB962C8B-B14F-4D97-AF65-F5344CB8AC3E}">
        <p14:creationId xmlns:p14="http://schemas.microsoft.com/office/powerpoint/2010/main" val="157178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1" y="1250443"/>
            <a:ext cx="6911339" cy="907127"/>
          </a:xfrm>
        </p:spPr>
        <p:txBody>
          <a:bodyPr>
            <a:normAutofit/>
          </a:bodyPr>
          <a:lstStyle/>
          <a:p>
            <a:r>
              <a:rPr lang="en-US" sz="2700" dirty="0">
                <a:solidFill>
                  <a:schemeClr val="tx1"/>
                </a:solidFill>
                <a:latin typeface="+mn-lt"/>
              </a:rPr>
              <a:t>Proposed email </a:t>
            </a:r>
            <a:r>
              <a:rPr lang="en-US" sz="2700">
                <a:solidFill>
                  <a:schemeClr val="tx1"/>
                </a:solidFill>
                <a:latin typeface="+mn-lt"/>
              </a:rPr>
              <a:t>policy elements</a:t>
            </a:r>
            <a:endParaRPr lang="en-US" sz="2700" dirty="0">
              <a:solidFill>
                <a:schemeClr val="tx1"/>
              </a:solidFill>
              <a:latin typeface="+mn-lt"/>
            </a:endParaRPr>
          </a:p>
        </p:txBody>
      </p:sp>
      <p:sp>
        <p:nvSpPr>
          <p:cNvPr id="3" name="Content Placeholder 2"/>
          <p:cNvSpPr>
            <a:spLocks noGrp="1"/>
          </p:cNvSpPr>
          <p:nvPr>
            <p:ph idx="1"/>
          </p:nvPr>
        </p:nvSpPr>
        <p:spPr>
          <a:xfrm>
            <a:off x="304800" y="1992978"/>
            <a:ext cx="8031480" cy="3200052"/>
          </a:xfrm>
        </p:spPr>
        <p:txBody>
          <a:bodyPr vert="horz" lIns="68580" tIns="34290" rIns="68580" bIns="34290" rtlCol="0" anchor="t">
            <a:noAutofit/>
          </a:bodyPr>
          <a:lstStyle/>
          <a:p>
            <a:pPr lvl="1">
              <a:lnSpc>
                <a:spcPct val="100000"/>
              </a:lnSpc>
              <a:spcAft>
                <a:spcPts val="450"/>
              </a:spcAft>
            </a:pPr>
            <a:r>
              <a:rPr lang="en-US" dirty="0">
                <a:latin typeface="Arial Narrow"/>
              </a:rPr>
              <a:t>Former students, alumni and retirees must have a purpose/need to keep UM email going forward</a:t>
            </a:r>
          </a:p>
          <a:p>
            <a:pPr lvl="1">
              <a:lnSpc>
                <a:spcPct val="100000"/>
              </a:lnSpc>
              <a:spcAft>
                <a:spcPts val="450"/>
              </a:spcAft>
            </a:pPr>
            <a:r>
              <a:rPr lang="en-US" sz="1500" dirty="0"/>
              <a:t>For Retirees </a:t>
            </a:r>
            <a:r>
              <a:rPr lang="en-US" sz="1200" i="1" dirty="0"/>
              <a:t>- if/when the UM email account is needed to support their ongoing academic/research endeavors, to facilitate University business continuity or for volunteer activities in support of their department, school/college, campus or the University in general</a:t>
            </a:r>
          </a:p>
          <a:p>
            <a:pPr lvl="2">
              <a:lnSpc>
                <a:spcPct val="100000"/>
              </a:lnSpc>
              <a:spcAft>
                <a:spcPts val="450"/>
              </a:spcAft>
            </a:pPr>
            <a:r>
              <a:rPr lang="en-US" sz="1350" dirty="0">
                <a:latin typeface="Arial Narrow"/>
              </a:rPr>
              <a:t>Current retiree accounts are to be grandfathered</a:t>
            </a:r>
          </a:p>
          <a:p>
            <a:pPr lvl="1">
              <a:lnSpc>
                <a:spcPct val="100000"/>
              </a:lnSpc>
              <a:spcAft>
                <a:spcPts val="450"/>
              </a:spcAft>
            </a:pPr>
            <a:r>
              <a:rPr lang="en-US" dirty="0">
                <a:latin typeface="Arial Narrow"/>
              </a:rPr>
              <a:t>Student accounts – deactivated 12 months from the end of the last term enrolled </a:t>
            </a:r>
          </a:p>
          <a:p>
            <a:pPr lvl="2">
              <a:lnSpc>
                <a:spcPct val="100000"/>
              </a:lnSpc>
              <a:spcAft>
                <a:spcPts val="450"/>
              </a:spcAft>
            </a:pPr>
            <a:r>
              <a:rPr lang="en-US" dirty="0">
                <a:latin typeface="Arial Narrow"/>
              </a:rPr>
              <a:t>Students can request an extension for a number of reasons</a:t>
            </a:r>
          </a:p>
          <a:p>
            <a:pPr lvl="1">
              <a:lnSpc>
                <a:spcPct val="100000"/>
              </a:lnSpc>
              <a:spcAft>
                <a:spcPts val="450"/>
              </a:spcAft>
            </a:pPr>
            <a:r>
              <a:rPr lang="en-US" dirty="0">
                <a:latin typeface="Arial Narrow"/>
              </a:rPr>
              <a:t>All abandoned accounts will be deactivated (not logged into in 6 months)</a:t>
            </a:r>
          </a:p>
          <a:p>
            <a:pPr lvl="1">
              <a:lnSpc>
                <a:spcPct val="100000"/>
              </a:lnSpc>
              <a:spcAft>
                <a:spcPts val="450"/>
              </a:spcAft>
            </a:pPr>
            <a:endParaRPr lang="en-US" dirty="0">
              <a:latin typeface="Arial Narrow"/>
            </a:endParaRPr>
          </a:p>
          <a:p>
            <a:pPr lvl="1">
              <a:lnSpc>
                <a:spcPct val="100000"/>
              </a:lnSpc>
              <a:spcAft>
                <a:spcPts val="450"/>
              </a:spcAft>
            </a:pPr>
            <a:endParaRPr lang="en-US" dirty="0">
              <a:latin typeface="Arial Narrow"/>
            </a:endParaRPr>
          </a:p>
        </p:txBody>
      </p:sp>
    </p:spTree>
    <p:extLst>
      <p:ext uri="{BB962C8B-B14F-4D97-AF65-F5344CB8AC3E}">
        <p14:creationId xmlns:p14="http://schemas.microsoft.com/office/powerpoint/2010/main" val="157880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4214-EDE6-4812-8F94-74DB8550C61C}"/>
              </a:ext>
            </a:extLst>
          </p:cNvPr>
          <p:cNvSpPr>
            <a:spLocks noGrp="1"/>
          </p:cNvSpPr>
          <p:nvPr>
            <p:ph type="title"/>
          </p:nvPr>
        </p:nvSpPr>
        <p:spPr>
          <a:xfrm>
            <a:off x="628650" y="1131094"/>
            <a:ext cx="7886700" cy="663416"/>
          </a:xfrm>
        </p:spPr>
        <p:txBody>
          <a:bodyPr>
            <a:normAutofit/>
          </a:bodyPr>
          <a:lstStyle/>
          <a:p>
            <a:r>
              <a:rPr lang="en-US" sz="2700">
                <a:solidFill>
                  <a:schemeClr val="tx1"/>
                </a:solidFill>
              </a:rPr>
              <a:t>Next Steps</a:t>
            </a:r>
            <a:endParaRPr lang="en-US" sz="2700" dirty="0">
              <a:solidFill>
                <a:schemeClr val="tx1"/>
              </a:solidFill>
            </a:endParaRPr>
          </a:p>
        </p:txBody>
      </p:sp>
      <p:sp>
        <p:nvSpPr>
          <p:cNvPr id="3" name="Content Placeholder 2">
            <a:extLst>
              <a:ext uri="{FF2B5EF4-FFF2-40B4-BE49-F238E27FC236}">
                <a16:creationId xmlns:a16="http://schemas.microsoft.com/office/drawing/2014/main" id="{9BAA61A4-CB23-423E-8755-D1D045820BB2}"/>
              </a:ext>
            </a:extLst>
          </p:cNvPr>
          <p:cNvSpPr>
            <a:spLocks noGrp="1"/>
          </p:cNvSpPr>
          <p:nvPr>
            <p:ph idx="1"/>
          </p:nvPr>
        </p:nvSpPr>
        <p:spPr>
          <a:xfrm>
            <a:off x="628650" y="2023111"/>
            <a:ext cx="8035290" cy="3276600"/>
          </a:xfrm>
        </p:spPr>
        <p:txBody>
          <a:bodyPr>
            <a:normAutofit/>
          </a:bodyPr>
          <a:lstStyle/>
          <a:p>
            <a:r>
              <a:rPr lang="en-US" dirty="0"/>
              <a:t>Policy proposal to General Officers and Senior Leaders as soon as is reasonably possible</a:t>
            </a:r>
          </a:p>
          <a:p>
            <a:r>
              <a:rPr lang="en-US" dirty="0"/>
              <a:t>Technical and policy enforcement will take several months</a:t>
            </a:r>
          </a:p>
          <a:p>
            <a:r>
              <a:rPr lang="en-US" dirty="0"/>
              <a:t>Email for life is not a policy, it’s a practice</a:t>
            </a:r>
          </a:p>
          <a:p>
            <a:pPr lvl="1"/>
            <a:r>
              <a:rPr lang="en-US" dirty="0"/>
              <a:t>The draft policy and associated procedures codifies retiree email eligibility with limits</a:t>
            </a:r>
          </a:p>
          <a:p>
            <a:pPr lvl="1"/>
            <a:r>
              <a:rPr lang="en-US" dirty="0"/>
              <a:t>We will continue to work with retiree associations, campus leaders and student government to define post-graduate and post-employment processes </a:t>
            </a:r>
          </a:p>
        </p:txBody>
      </p:sp>
      <p:sp>
        <p:nvSpPr>
          <p:cNvPr id="4" name="Slide Number Placeholder 3">
            <a:extLst>
              <a:ext uri="{FF2B5EF4-FFF2-40B4-BE49-F238E27FC236}">
                <a16:creationId xmlns:a16="http://schemas.microsoft.com/office/drawing/2014/main" id="{5DB2BEA8-3C7F-43B9-BC74-3373336374A6}"/>
              </a:ext>
            </a:extLst>
          </p:cNvPr>
          <p:cNvSpPr>
            <a:spLocks noGrp="1"/>
          </p:cNvSpPr>
          <p:nvPr>
            <p:ph type="sldNum" sz="quarter" idx="12"/>
          </p:nvPr>
        </p:nvSpPr>
        <p:spPr/>
        <p:txBody>
          <a:bodyPr/>
          <a:lstStyle/>
          <a:p>
            <a:pPr defTabSz="685800"/>
            <a:fld id="{C6C19187-0210-4CC7-AE51-7FFB2AB55339}" type="slidenum">
              <a:rPr lang="en-US">
                <a:solidFill>
                  <a:prstClr val="white"/>
                </a:solidFill>
                <a:latin typeface="Arial" panose="020B0604020202020204"/>
              </a:rPr>
              <a:pPr defTabSz="685800"/>
              <a:t>12</a:t>
            </a:fld>
            <a:endParaRPr lang="en-US">
              <a:solidFill>
                <a:prstClr val="white"/>
              </a:solidFill>
              <a:latin typeface="Arial" panose="020B0604020202020204"/>
            </a:endParaRPr>
          </a:p>
        </p:txBody>
      </p:sp>
    </p:spTree>
    <p:extLst>
      <p:ext uri="{BB962C8B-B14F-4D97-AF65-F5344CB8AC3E}">
        <p14:creationId xmlns:p14="http://schemas.microsoft.com/office/powerpoint/2010/main" val="101581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05166-33C8-43BE-BBC8-D9E104F15891}"/>
              </a:ext>
            </a:extLst>
          </p:cNvPr>
          <p:cNvSpPr>
            <a:spLocks noGrp="1"/>
          </p:cNvSpPr>
          <p:nvPr>
            <p:ph idx="1"/>
          </p:nvPr>
        </p:nvSpPr>
        <p:spPr>
          <a:xfrm>
            <a:off x="1122967" y="1986934"/>
            <a:ext cx="6406546" cy="2232734"/>
          </a:xfrm>
        </p:spPr>
        <p:txBody>
          <a:bodyPr vert="horz" lIns="68580" tIns="34290" rIns="68580" bIns="34290" rtlCol="0" anchor="t">
            <a:noAutofit/>
          </a:bodyPr>
          <a:lstStyle/>
          <a:p>
            <a:pPr marL="342900" lvl="1" indent="0" algn="ctr">
              <a:buNone/>
            </a:pPr>
            <a:endParaRPr lang="en-US" sz="2100" b="1" dirty="0">
              <a:latin typeface="Arial Narrow"/>
            </a:endParaRPr>
          </a:p>
          <a:p>
            <a:pPr marL="342900" lvl="1" indent="0" algn="ctr">
              <a:buNone/>
            </a:pPr>
            <a:endParaRPr lang="en-US" sz="2100" b="1" dirty="0">
              <a:latin typeface="Arial Narrow"/>
            </a:endParaRPr>
          </a:p>
          <a:p>
            <a:pPr marL="342900" lvl="1" indent="0" algn="ctr">
              <a:buNone/>
            </a:pPr>
            <a:r>
              <a:rPr lang="en-US" sz="2400" dirty="0">
                <a:latin typeface="Arial Narrow"/>
              </a:rPr>
              <a:t>Questions????</a:t>
            </a:r>
          </a:p>
          <a:p>
            <a:pPr lvl="1"/>
            <a:endParaRPr lang="en-US" sz="1650" dirty="0">
              <a:latin typeface="Arial Narrow" panose="020B0606020202030204" pitchFamily="34" charset="0"/>
            </a:endParaRPr>
          </a:p>
          <a:p>
            <a:pPr lvl="1"/>
            <a:endParaRPr lang="en-US" sz="1575" dirty="0">
              <a:latin typeface="Arial Narrow" panose="020B0606020202030204" pitchFamily="34" charset="0"/>
            </a:endParaRPr>
          </a:p>
        </p:txBody>
      </p:sp>
    </p:spTree>
    <p:extLst>
      <p:ext uri="{BB962C8B-B14F-4D97-AF65-F5344CB8AC3E}">
        <p14:creationId xmlns:p14="http://schemas.microsoft.com/office/powerpoint/2010/main" val="427336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C6C19187-0210-4CC7-AE51-7FFB2AB55339}" type="slidenum">
              <a:rPr lang="en-US">
                <a:solidFill>
                  <a:prstClr val="white"/>
                </a:solidFill>
                <a:latin typeface="Arial" panose="020B0604020202020204"/>
              </a:rPr>
              <a:pPr defTabSz="685800"/>
              <a:t>14</a:t>
            </a:fld>
            <a:endParaRPr lang="en-US">
              <a:solidFill>
                <a:prstClr val="white"/>
              </a:solidFill>
              <a:latin typeface="Arial" panose="020B0604020202020204"/>
            </a:endParaRPr>
          </a:p>
        </p:txBody>
      </p:sp>
    </p:spTree>
    <p:extLst>
      <p:ext uri="{BB962C8B-B14F-4D97-AF65-F5344CB8AC3E}">
        <p14:creationId xmlns:p14="http://schemas.microsoft.com/office/powerpoint/2010/main" val="136966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a:latin typeface="Orgon Slab" panose="02000503000000020004" pitchFamily="50" charset="0"/>
              </a:rPr>
              <a:t>V.	President’s Report</a:t>
            </a:r>
          </a:p>
          <a:p>
            <a:pPr marL="0" indent="0" defTabSz="857250">
              <a:buNone/>
            </a:pPr>
            <a:r>
              <a:rPr lang="en-US" sz="3600" b="1" dirty="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S. Raper</a:t>
            </a: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32104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7468" y="2453054"/>
            <a:ext cx="8197114" cy="4132384"/>
          </a:xfrm>
        </p:spPr>
        <p:txBody>
          <a:bodyPr/>
          <a:lstStyle/>
          <a:p>
            <a:r>
              <a:rPr lang="en-US" sz="2000" dirty="0"/>
              <a:t>Revised By-Laws Open Forum scheduled for February 16, 3:00  - 5:00 p.m.</a:t>
            </a:r>
          </a:p>
          <a:p>
            <a:pPr lvl="1"/>
            <a:r>
              <a:rPr lang="en-US" sz="1600" dirty="0"/>
              <a:t>Revisions will be sent to Faculty Senators and all faculty for review prior to the forum</a:t>
            </a:r>
          </a:p>
          <a:p>
            <a:r>
              <a:rPr lang="en-US" sz="2000" dirty="0"/>
              <a:t>New Degree Proposal – BS in Environmental Science (CASB, Bio Sci) – requires FS and CCC approval</a:t>
            </a:r>
          </a:p>
          <a:p>
            <a:pPr lvl="1"/>
            <a:r>
              <a:rPr lang="en-US" sz="1600" dirty="0"/>
              <a:t>No issues with curriculum</a:t>
            </a:r>
          </a:p>
          <a:p>
            <a:pPr lvl="1"/>
            <a:r>
              <a:rPr lang="en-US" sz="1600" dirty="0"/>
              <a:t>Proposal with Proforma indicates strong positive margin </a:t>
            </a:r>
          </a:p>
          <a:p>
            <a:pPr lvl="2"/>
            <a:r>
              <a:rPr lang="en-US" sz="1400" dirty="0"/>
              <a:t>Current Faculty Senators and other attendees that are the proposal authors may offer comment</a:t>
            </a:r>
          </a:p>
          <a:p>
            <a:pPr lvl="2"/>
            <a:r>
              <a:rPr lang="en-US" sz="1400" dirty="0"/>
              <a:t>Can and will distribute to Faculty Senators if necessary</a:t>
            </a:r>
          </a:p>
          <a:p>
            <a:r>
              <a:rPr lang="en-US" sz="2000" dirty="0"/>
              <a:t>Chancellor Dehghani and Interim Provost Roberts have been asked to comment on several issues of interest to faculty in their reports</a:t>
            </a:r>
          </a:p>
          <a:p>
            <a:pPr marL="114300" indent="0">
              <a:buNone/>
            </a:pPr>
            <a:endParaRPr lang="en-US" sz="2000" dirty="0"/>
          </a:p>
        </p:txBody>
      </p:sp>
      <p:sp>
        <p:nvSpPr>
          <p:cNvPr id="3" name="Text Placeholder 2"/>
          <p:cNvSpPr>
            <a:spLocks noGrp="1"/>
          </p:cNvSpPr>
          <p:nvPr>
            <p:ph type="body" sz="quarter" idx="13"/>
          </p:nvPr>
        </p:nvSpPr>
        <p:spPr>
          <a:xfrm>
            <a:off x="510790" y="1658118"/>
            <a:ext cx="8184662" cy="539960"/>
          </a:xfrm>
        </p:spPr>
        <p:txBody>
          <a:bodyPr/>
          <a:lstStyle/>
          <a:p>
            <a:r>
              <a:rPr lang="en-US" dirty="0"/>
              <a:t>General Items</a:t>
            </a:r>
          </a:p>
        </p:txBody>
      </p:sp>
    </p:spTree>
    <p:extLst>
      <p:ext uri="{BB962C8B-B14F-4D97-AF65-F5344CB8AC3E}">
        <p14:creationId xmlns:p14="http://schemas.microsoft.com/office/powerpoint/2010/main" val="15462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79669" y="2221978"/>
            <a:ext cx="8604067" cy="3897468"/>
          </a:xfrm>
        </p:spPr>
        <p:txBody>
          <a:bodyPr/>
          <a:lstStyle/>
          <a:p>
            <a:r>
              <a:rPr lang="en-US" sz="2000" dirty="0"/>
              <a:t>Continuing work on various CRR’s – IFC members serve as faculty input</a:t>
            </a:r>
          </a:p>
          <a:p>
            <a:r>
              <a:rPr lang="en-US" sz="2000" dirty="0"/>
              <a:t>Budget Discussions </a:t>
            </a:r>
          </a:p>
          <a:p>
            <a:r>
              <a:rPr lang="en-US" sz="2000" dirty="0"/>
              <a:t>Enrollment at all campuses</a:t>
            </a:r>
          </a:p>
          <a:p>
            <a:r>
              <a:rPr lang="en-US" sz="2000"/>
              <a:t>BOC </a:t>
            </a:r>
            <a:r>
              <a:rPr lang="en-US" sz="2000" dirty="0"/>
              <a:t>meeting:  February 4, 2021</a:t>
            </a:r>
          </a:p>
          <a:p>
            <a:r>
              <a:rPr lang="en-US" sz="2000"/>
              <a:t>General </a:t>
            </a:r>
            <a:r>
              <a:rPr lang="en-US" sz="2000" dirty="0"/>
              <a:t>discussion with President Choi, some issues of interest include “consolidations”, enrollments, budget, Council of Chancellors</a:t>
            </a:r>
          </a:p>
          <a:p>
            <a:r>
              <a:rPr lang="en-US" sz="2000" dirty="0"/>
              <a:t>eLearning and “certification”</a:t>
            </a:r>
          </a:p>
          <a:p>
            <a:endParaRPr lang="en-US" dirty="0">
              <a:solidFill>
                <a:schemeClr val="accent4">
                  <a:lumMod val="10000"/>
                </a:schemeClr>
              </a:solidFill>
            </a:endParaRPr>
          </a:p>
          <a:p>
            <a:endParaRPr lang="en-US" sz="2000" dirty="0"/>
          </a:p>
          <a:p>
            <a:pPr marL="0" indent="0">
              <a:buNone/>
            </a:pPr>
            <a:endParaRPr lang="en-US" sz="2000" dirty="0"/>
          </a:p>
        </p:txBody>
      </p:sp>
      <p:sp>
        <p:nvSpPr>
          <p:cNvPr id="4" name="Text Placeholder 3"/>
          <p:cNvSpPr txBox="1">
            <a:spLocks/>
          </p:cNvSpPr>
          <p:nvPr/>
        </p:nvSpPr>
        <p:spPr>
          <a:xfrm>
            <a:off x="479669" y="1574333"/>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a:ln>
                  <a:noFill/>
                </a:ln>
                <a:solidFill>
                  <a:srgbClr val="509E2F"/>
                </a:solidFill>
                <a:effectLst/>
                <a:uLnTx/>
                <a:uFillTx/>
                <a:latin typeface="Orgon Slab Medium"/>
                <a:ea typeface="+mn-ea"/>
              </a:rPr>
              <a:t>IFC – 12/11/2020 and 01/22/2021</a:t>
            </a:r>
          </a:p>
        </p:txBody>
      </p:sp>
    </p:spTree>
    <p:extLst>
      <p:ext uri="{BB962C8B-B14F-4D97-AF65-F5344CB8AC3E}">
        <p14:creationId xmlns:p14="http://schemas.microsoft.com/office/powerpoint/2010/main" val="324505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Administrative Reports</a:t>
            </a:r>
          </a:p>
          <a:p>
            <a:pPr marL="0" indent="0" defTabSz="685800">
              <a:buNone/>
            </a:pPr>
            <a:r>
              <a:rPr lang="en-US" sz="3600" dirty="0"/>
              <a:t>	</a:t>
            </a:r>
            <a:r>
              <a:rPr lang="en-US" sz="3600" dirty="0">
                <a:solidFill>
                  <a:srgbClr val="003B49"/>
                </a:solidFill>
                <a:latin typeface="Orgon Slab" panose="02000503000000020004" pitchFamily="50" charset="0"/>
              </a:rPr>
              <a:t>A.	Chancellor’s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M. Dehghani</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44746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5A3B63-146D-4326-A6D1-D2BB22FCCF4B}"/>
              </a:ext>
            </a:extLst>
          </p:cNvPr>
          <p:cNvSpPr>
            <a:spLocks noGrp="1"/>
          </p:cNvSpPr>
          <p:nvPr>
            <p:ph type="title"/>
          </p:nvPr>
        </p:nvSpPr>
        <p:spPr/>
        <p:txBody>
          <a:bodyPr/>
          <a:lstStyle/>
          <a:p>
            <a:r>
              <a:rPr lang="en-US">
                <a:solidFill>
                  <a:srgbClr val="005F83"/>
                </a:solidFill>
              </a:rPr>
              <a:t>Chancellor’s Report</a:t>
            </a:r>
            <a:endParaRPr lang="en-US" dirty="0">
              <a:solidFill>
                <a:srgbClr val="005F83"/>
              </a:solidFill>
            </a:endParaRPr>
          </a:p>
        </p:txBody>
      </p:sp>
      <p:pic>
        <p:nvPicPr>
          <p:cNvPr id="3" name="Picture 2">
            <a:extLst>
              <a:ext uri="{FF2B5EF4-FFF2-40B4-BE49-F238E27FC236}">
                <a16:creationId xmlns:a16="http://schemas.microsoft.com/office/drawing/2014/main" id="{4B936D60-E385-4036-8598-FC39CC25A2D5}"/>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94533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The same rules apply over virtual meetings as over in-person meetings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may debate motions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can vote</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If you are not a Senator, or a proxy, you cannot vote or debate </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Do not speak over someone, or out of order</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Raise your hand within the Zoom app</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The President will call on you and then you will have the floor</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Unless you have been recognized (been told you have the floor), you may not speak</a:t>
            </a:r>
          </a:p>
          <a:p>
            <a:pPr marL="6350" lvl="0" indent="-6350" defTabSz="685800">
              <a:buNone/>
            </a:pP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t>Meeting procedure</a:t>
            </a:r>
            <a:endParaRPr lang="en-US" sz="3600" dirty="0">
              <a:latin typeface="Orgon Slab" panose="02000503000000020004" pitchFamily="50" charset="0"/>
            </a:endParaRPr>
          </a:p>
        </p:txBody>
      </p:sp>
    </p:spTree>
    <p:extLst>
      <p:ext uri="{BB962C8B-B14F-4D97-AF65-F5344CB8AC3E}">
        <p14:creationId xmlns:p14="http://schemas.microsoft.com/office/powerpoint/2010/main" val="270960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Administrative Reports</a:t>
            </a:r>
          </a:p>
          <a:p>
            <a:pPr marL="0" indent="0" defTabSz="685800">
              <a:buNone/>
            </a:pPr>
            <a:r>
              <a:rPr lang="en-US" sz="3600" dirty="0"/>
              <a:t>	</a:t>
            </a:r>
            <a:r>
              <a:rPr lang="en-US" sz="3600" dirty="0">
                <a:solidFill>
                  <a:srgbClr val="003B49"/>
                </a:solidFill>
                <a:latin typeface="Orgon Slab" panose="02000503000000020004" pitchFamily="50" charset="0"/>
              </a:rPr>
              <a:t>B.	Interim Provost’s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Roberts</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04755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161925" y="1044976"/>
            <a:ext cx="4820150"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Student Recruiting and Retention</a:t>
            </a:r>
          </a:p>
        </p:txBody>
      </p:sp>
      <p:sp>
        <p:nvSpPr>
          <p:cNvPr id="8" name="Text Placeholder 1"/>
          <p:cNvSpPr txBox="1">
            <a:spLocks/>
          </p:cNvSpPr>
          <p:nvPr/>
        </p:nvSpPr>
        <p:spPr>
          <a:xfrm>
            <a:off x="1080963" y="1582260"/>
            <a:ext cx="6982075"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buNone/>
            </a:pPr>
            <a:r>
              <a:rPr lang="en-US" sz="1500" dirty="0"/>
              <a:t>										</a:t>
            </a:r>
            <a:r>
              <a:rPr lang="en-US" sz="1500" b="1" u="sng" dirty="0"/>
              <a:t>2019			2020			2021</a:t>
            </a:r>
          </a:p>
          <a:p>
            <a:pPr marL="0" indent="0" defTabSz="342900">
              <a:buNone/>
            </a:pPr>
            <a:endParaRPr lang="en-US" sz="1500" dirty="0"/>
          </a:p>
          <a:p>
            <a:pPr marL="0" indent="0" defTabSz="342900">
              <a:buNone/>
            </a:pPr>
            <a:r>
              <a:rPr lang="en-US" sz="1500" dirty="0"/>
              <a:t>Freshman Applications	(</a:t>
            </a:r>
            <a:r>
              <a:rPr lang="en-US" sz="1500" dirty="0" err="1"/>
              <a:t>ytd</a:t>
            </a:r>
            <a:r>
              <a:rPr lang="en-US" sz="1500" dirty="0"/>
              <a:t>)			4445			4902			4777</a:t>
            </a:r>
          </a:p>
          <a:p>
            <a:pPr marL="0" indent="0" defTabSz="342900">
              <a:buNone/>
            </a:pPr>
            <a:r>
              <a:rPr lang="en-US" sz="1500" dirty="0"/>
              <a:t>Freshman Admits (</a:t>
            </a:r>
            <a:r>
              <a:rPr lang="en-US" sz="1500" dirty="0" err="1"/>
              <a:t>ytd</a:t>
            </a:r>
            <a:r>
              <a:rPr lang="en-US" sz="1500" dirty="0"/>
              <a:t>)					3455			3808			3930</a:t>
            </a:r>
          </a:p>
          <a:p>
            <a:pPr marL="0" indent="0" defTabSz="342900">
              <a:buNone/>
            </a:pPr>
            <a:r>
              <a:rPr lang="en-US" sz="1500" dirty="0"/>
              <a:t>Freshman Deposits (</a:t>
            </a:r>
            <a:r>
              <a:rPr lang="en-US" sz="1500" dirty="0" err="1"/>
              <a:t>ytd</a:t>
            </a:r>
            <a:r>
              <a:rPr lang="en-US" sz="1500" dirty="0"/>
              <a:t>)				694				593				885</a:t>
            </a:r>
          </a:p>
          <a:p>
            <a:pPr marL="0" indent="0" defTabSz="342900">
              <a:buNone/>
            </a:pPr>
            <a:endParaRPr lang="en-US" sz="1500" dirty="0"/>
          </a:p>
          <a:p>
            <a:pPr marL="0" indent="0" defTabSz="342900">
              <a:buNone/>
            </a:pPr>
            <a:r>
              <a:rPr lang="en-US" sz="1500" dirty="0"/>
              <a:t>M.S. Applications (</a:t>
            </a:r>
            <a:r>
              <a:rPr lang="en-US" sz="1500" dirty="0" err="1"/>
              <a:t>ytd</a:t>
            </a:r>
            <a:r>
              <a:rPr lang="en-US" sz="1500" dirty="0"/>
              <a:t>)					323				336				663</a:t>
            </a:r>
          </a:p>
          <a:p>
            <a:pPr marL="0" indent="0" defTabSz="342900">
              <a:buNone/>
            </a:pPr>
            <a:r>
              <a:rPr lang="en-US" sz="1500" dirty="0"/>
              <a:t>M.S. Admits	 (</a:t>
            </a:r>
            <a:r>
              <a:rPr lang="en-US" sz="1500" dirty="0" err="1"/>
              <a:t>ytd</a:t>
            </a:r>
            <a:r>
              <a:rPr lang="en-US" sz="1500" dirty="0"/>
              <a:t>)						97				34				250</a:t>
            </a:r>
          </a:p>
          <a:p>
            <a:pPr marL="0" indent="0" defTabSz="342900">
              <a:buNone/>
            </a:pPr>
            <a:endParaRPr lang="en-US" sz="1500" dirty="0"/>
          </a:p>
          <a:p>
            <a:pPr marL="0" indent="0" defTabSz="342900">
              <a:buNone/>
            </a:pPr>
            <a:r>
              <a:rPr lang="en-US" sz="1500" dirty="0"/>
              <a:t>Ph.D. Applications (</a:t>
            </a:r>
            <a:r>
              <a:rPr lang="en-US" sz="1500" dirty="0" err="1"/>
              <a:t>ytd</a:t>
            </a:r>
            <a:r>
              <a:rPr lang="en-US" sz="1500" dirty="0"/>
              <a:t>)					204				181				341</a:t>
            </a:r>
          </a:p>
          <a:p>
            <a:pPr marL="0" indent="0" defTabSz="342900">
              <a:buNone/>
            </a:pPr>
            <a:r>
              <a:rPr lang="en-US" sz="1500" dirty="0"/>
              <a:t>Ph.D. Admits (</a:t>
            </a:r>
            <a:r>
              <a:rPr lang="en-US" sz="1500" dirty="0" err="1"/>
              <a:t>ytd</a:t>
            </a:r>
            <a:r>
              <a:rPr lang="en-US" sz="1500" dirty="0"/>
              <a:t>)						47				9				60</a:t>
            </a:r>
          </a:p>
          <a:p>
            <a:pPr marL="0" indent="0" defTabSz="342900">
              <a:buNone/>
            </a:pPr>
            <a:endParaRPr lang="en-US" sz="1500" dirty="0"/>
          </a:p>
          <a:p>
            <a:pPr marL="0" indent="0" defTabSz="342900">
              <a:buNone/>
            </a:pPr>
            <a:r>
              <a:rPr lang="en-US" sz="1500" dirty="0"/>
              <a:t>Freshman Fall-to-Spring Retention		91.5%			93.2%			94.7%											</a:t>
            </a:r>
          </a:p>
          <a:p>
            <a:pPr marL="342900" lvl="1" indent="0" defTabSz="342900">
              <a:buNone/>
            </a:pP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
        <p:nvSpPr>
          <p:cNvPr id="2" name="Rectangle 1">
            <a:extLst>
              <a:ext uri="{FF2B5EF4-FFF2-40B4-BE49-F238E27FC236}">
                <a16:creationId xmlns:a16="http://schemas.microsoft.com/office/drawing/2014/main" id="{08801734-6D9C-4D78-84BE-347E9DB6510F}"/>
              </a:ext>
            </a:extLst>
          </p:cNvPr>
          <p:cNvSpPr/>
          <p:nvPr/>
        </p:nvSpPr>
        <p:spPr>
          <a:xfrm>
            <a:off x="4572001" y="2694439"/>
            <a:ext cx="3091343" cy="2642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943AA866-819C-442A-97A9-FE66584B398B}"/>
              </a:ext>
            </a:extLst>
          </p:cNvPr>
          <p:cNvSpPr/>
          <p:nvPr/>
        </p:nvSpPr>
        <p:spPr>
          <a:xfrm>
            <a:off x="4572000" y="3265414"/>
            <a:ext cx="3091343" cy="4671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A22AE942-7F40-4E8D-B3A1-05CC5ACC9203}"/>
              </a:ext>
            </a:extLst>
          </p:cNvPr>
          <p:cNvSpPr/>
          <p:nvPr/>
        </p:nvSpPr>
        <p:spPr>
          <a:xfrm>
            <a:off x="4572000" y="4103379"/>
            <a:ext cx="3091343" cy="4671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4FCF90EB-F804-453E-83E9-C8C8AF1F08FA}"/>
              </a:ext>
            </a:extLst>
          </p:cNvPr>
          <p:cNvSpPr/>
          <p:nvPr/>
        </p:nvSpPr>
        <p:spPr>
          <a:xfrm>
            <a:off x="4571999" y="4903333"/>
            <a:ext cx="3305264" cy="2642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Text Placeholder 2">
            <a:extLst>
              <a:ext uri="{FF2B5EF4-FFF2-40B4-BE49-F238E27FC236}">
                <a16:creationId xmlns:a16="http://schemas.microsoft.com/office/drawing/2014/main" id="{51D4BD87-9BA6-48FF-906D-B49A7E601827}"/>
              </a:ext>
            </a:extLst>
          </p:cNvPr>
          <p:cNvSpPr txBox="1">
            <a:spLocks/>
          </p:cNvSpPr>
          <p:nvPr/>
        </p:nvSpPr>
        <p:spPr>
          <a:xfrm>
            <a:off x="2161924" y="5415731"/>
            <a:ext cx="4820150"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Thank you!</a:t>
            </a:r>
          </a:p>
        </p:txBody>
      </p:sp>
    </p:spTree>
    <p:extLst>
      <p:ext uri="{BB962C8B-B14F-4D97-AF65-F5344CB8AC3E}">
        <p14:creationId xmlns:p14="http://schemas.microsoft.com/office/powerpoint/2010/main" val="2413792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502" y="922263"/>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Submission of Faculty Annual Performance Evaluations</a:t>
            </a:r>
          </a:p>
        </p:txBody>
      </p:sp>
      <p:sp>
        <p:nvSpPr>
          <p:cNvPr id="8" name="Text Placeholder 1"/>
          <p:cNvSpPr txBox="1">
            <a:spLocks/>
          </p:cNvSpPr>
          <p:nvPr/>
        </p:nvSpPr>
        <p:spPr>
          <a:xfrm>
            <a:off x="0" y="1287234"/>
            <a:ext cx="9144000"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Department chairs will be submitting faculty annual performance evaluations through </a:t>
            </a:r>
            <a:r>
              <a:rPr lang="en-US" sz="1500" dirty="0" err="1"/>
              <a:t>MyVita</a:t>
            </a:r>
            <a:r>
              <a:rPr lang="en-US" sz="1500" dirty="0"/>
              <a:t>.</a:t>
            </a:r>
            <a:endParaRPr lang="en-US" sz="600" dirty="0"/>
          </a:p>
          <a:p>
            <a:pPr marL="257175" indent="-257175" defTabSz="342900"/>
            <a:endParaRPr lang="en-US" sz="600" dirty="0"/>
          </a:p>
          <a:p>
            <a:pPr marL="257175" indent="-257175" defTabSz="342900"/>
            <a:r>
              <a:rPr lang="en-US" sz="1500" dirty="0"/>
              <a:t>At the beginning of the annual performance evaluation process, faculty can submit their annual report of teaching, research, and service as an attached pdf file in </a:t>
            </a:r>
            <a:r>
              <a:rPr lang="en-US" sz="1500" dirty="0" err="1"/>
              <a:t>MyVita</a:t>
            </a:r>
            <a:r>
              <a:rPr lang="en-US" sz="1500" dirty="0"/>
              <a:t>.</a:t>
            </a:r>
            <a:endParaRPr lang="en-US" sz="600" dirty="0"/>
          </a:p>
          <a:p>
            <a:pPr marL="257175" indent="-257175" defTabSz="342900"/>
            <a:endParaRPr lang="en-US" sz="600" dirty="0"/>
          </a:p>
          <a:p>
            <a:pPr marL="257175" indent="-257175" defTabSz="342900"/>
            <a:r>
              <a:rPr lang="en-US" sz="1500" dirty="0"/>
              <a:t>Using department-level standards for teaching, research and service – and the faculty member’s workload distribution – the chair will rate the faculty member as satisfactory or unsatisfactory in teaching, research, and service, and an overall evaluation of satisfactory or unsatisfactory will be provided (CRR 310.015.B.1.b).</a:t>
            </a:r>
            <a:endParaRPr lang="en-US" sz="600" dirty="0"/>
          </a:p>
          <a:p>
            <a:pPr marL="257175" indent="-257175" defTabSz="342900"/>
            <a:endParaRPr lang="en-US" sz="600" dirty="0"/>
          </a:p>
          <a:p>
            <a:pPr marL="257175" indent="-257175" defTabSz="342900"/>
            <a:r>
              <a:rPr lang="en-US" sz="1500" dirty="0"/>
              <a:t>The chair may note significant concerns about performance in a category, yet can assign a satisfactory rating in that category if the faculty member has met the department’s standards in that category, and create an improvement plan to address the concern (CRR 310.015.B.1.c).</a:t>
            </a:r>
            <a:endParaRPr lang="en-US" sz="600" dirty="0"/>
          </a:p>
          <a:p>
            <a:pPr marL="257175" indent="-257175" defTabSz="342900"/>
            <a:endParaRPr lang="en-US" sz="600" dirty="0"/>
          </a:p>
          <a:p>
            <a:pPr marL="257175" indent="-257175" defTabSz="342900"/>
            <a:r>
              <a:rPr lang="en-US" sz="1500" dirty="0"/>
              <a:t>For the annual performance evaluation, one unsatisfactory evaluation in either teaching or research (or any major area of assignment) will result in an overall unsatisfactory evaluation (CRR 310.015.B.1.c). </a:t>
            </a:r>
            <a:endParaRPr lang="en-US" sz="600" dirty="0"/>
          </a:p>
          <a:p>
            <a:pPr marL="257175" indent="-257175" defTabSz="342900"/>
            <a:endParaRPr lang="en-US" sz="600" dirty="0"/>
          </a:p>
          <a:p>
            <a:pPr marL="257175" indent="-257175" defTabSz="342900"/>
            <a:r>
              <a:rPr lang="en-US" sz="1500" dirty="0"/>
              <a:t>The chair submits the ratings and narrative in </a:t>
            </a:r>
            <a:r>
              <a:rPr lang="en-US" sz="1500" dirty="0" err="1"/>
              <a:t>MyVita</a:t>
            </a:r>
            <a:r>
              <a:rPr lang="en-US" sz="1500" dirty="0"/>
              <a:t> in the electronic form or attached pdf.</a:t>
            </a:r>
            <a:endParaRPr lang="en-US" sz="1200" dirty="0"/>
          </a:p>
          <a:p>
            <a:pPr marL="342900" lvl="1" indent="0" defTabSz="342900">
              <a:buNone/>
            </a:pP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Tree>
    <p:extLst>
      <p:ext uri="{BB962C8B-B14F-4D97-AF65-F5344CB8AC3E}">
        <p14:creationId xmlns:p14="http://schemas.microsoft.com/office/powerpoint/2010/main" val="1527255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502" y="922263"/>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Why this change and why now?</a:t>
            </a:r>
          </a:p>
        </p:txBody>
      </p:sp>
      <p:sp>
        <p:nvSpPr>
          <p:cNvPr id="8" name="Text Placeholder 1"/>
          <p:cNvSpPr txBox="1">
            <a:spLocks/>
          </p:cNvSpPr>
          <p:nvPr/>
        </p:nvSpPr>
        <p:spPr>
          <a:xfrm>
            <a:off x="-12502" y="1752872"/>
            <a:ext cx="9144000"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This reporting stream will bring S&amp;T to consistency with other UM System universities and most other public universities.</a:t>
            </a:r>
            <a:endParaRPr lang="en-US" sz="600" dirty="0"/>
          </a:p>
          <a:p>
            <a:pPr marL="257175" indent="-257175" defTabSz="342900"/>
            <a:endParaRPr lang="en-US" sz="600" dirty="0"/>
          </a:p>
          <a:p>
            <a:pPr marL="257175" indent="-257175" defTabSz="342900"/>
            <a:r>
              <a:rPr lang="en-US" sz="1500" dirty="0"/>
              <a:t>The Board of Curators is expecting greater transparency of annual performance evaluation results (chairs-deans-provost-chancellor) to help universities reward and promote effectiveness.</a:t>
            </a:r>
            <a:endParaRPr lang="en-US" sz="600" dirty="0"/>
          </a:p>
          <a:p>
            <a:pPr marL="257175" indent="-257175" defTabSz="342900"/>
            <a:endParaRPr lang="en-US" sz="600" dirty="0"/>
          </a:p>
          <a:p>
            <a:pPr marL="257175" indent="-257175" defTabSz="342900"/>
            <a:r>
              <a:rPr lang="en-US" sz="1500" dirty="0"/>
              <a:t>For the annual performance reviews for CY2019 (conducted in Spring 2020), there was significant variation and inconsistency across and within departments in terms of conducting and reporting annual faculty performance reviews.</a:t>
            </a: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Tree>
    <p:extLst>
      <p:ext uri="{BB962C8B-B14F-4D97-AF65-F5344CB8AC3E}">
        <p14:creationId xmlns:p14="http://schemas.microsoft.com/office/powerpoint/2010/main" val="1183841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2501" y="922263"/>
            <a:ext cx="9144000" cy="585182"/>
          </a:xfrm>
          <a:prstGeom prst="rect">
            <a:avLst/>
          </a:prstGeom>
        </p:spPr>
        <p:txBody>
          <a:bodyPr>
            <a:normAutofit fontScale="85000" lnSpcReduction="1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What was the nature of the variation and inconsistency in how departments c</a:t>
            </a:r>
            <a:r>
              <a:rPr lang="en-US" sz="2250" dirty="0" err="1"/>
              <a:t>onducted</a:t>
            </a:r>
            <a:r>
              <a:rPr lang="en-US" sz="2250" dirty="0"/>
              <a:t> and reported faculty annual performance reviews for CY2019?</a:t>
            </a:r>
          </a:p>
        </p:txBody>
      </p:sp>
      <p:sp>
        <p:nvSpPr>
          <p:cNvPr id="8" name="Text Placeholder 1"/>
          <p:cNvSpPr txBox="1">
            <a:spLocks/>
          </p:cNvSpPr>
          <p:nvPr/>
        </p:nvSpPr>
        <p:spPr>
          <a:xfrm>
            <a:off x="0" y="1507445"/>
            <a:ext cx="9144000"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050" dirty="0"/>
              <a:t>Some departments reported faculty performance ratings through </a:t>
            </a:r>
            <a:r>
              <a:rPr lang="en-US" sz="1050" dirty="0" err="1"/>
              <a:t>MyVita</a:t>
            </a:r>
            <a:r>
              <a:rPr lang="en-US" sz="1050" dirty="0"/>
              <a:t>, but not narrative statements (these were held at the department and included the ratings in teaching, research, and service).</a:t>
            </a:r>
            <a:endParaRPr lang="en-US" sz="375" dirty="0"/>
          </a:p>
          <a:p>
            <a:pPr marL="257175" indent="-257175" defTabSz="342900"/>
            <a:endParaRPr lang="en-US" sz="375" dirty="0"/>
          </a:p>
          <a:p>
            <a:pPr marL="257175" indent="-257175" defTabSz="342900"/>
            <a:r>
              <a:rPr lang="en-US" sz="1050" dirty="0"/>
              <a:t>Some departments reported faculty performance ratings through </a:t>
            </a:r>
            <a:r>
              <a:rPr lang="en-US" sz="1050" dirty="0" err="1"/>
              <a:t>MyVita</a:t>
            </a:r>
            <a:r>
              <a:rPr lang="en-US" sz="1050" dirty="0"/>
              <a:t>, but not narrative statements (these were held at the department and </a:t>
            </a:r>
            <a:r>
              <a:rPr lang="en-US" sz="1050" u="sng" dirty="0"/>
              <a:t>did not</a:t>
            </a:r>
            <a:r>
              <a:rPr lang="en-US" sz="1050" dirty="0"/>
              <a:t> include the ratings in teaching, research, and service). </a:t>
            </a:r>
            <a:endParaRPr lang="en-US" sz="375" dirty="0"/>
          </a:p>
          <a:p>
            <a:pPr marL="257175" indent="-257175" defTabSz="342900"/>
            <a:endParaRPr lang="en-US" sz="375" dirty="0"/>
          </a:p>
          <a:p>
            <a:pPr marL="257175" indent="-257175" defTabSz="342900"/>
            <a:r>
              <a:rPr lang="en-US" sz="1050" dirty="0"/>
              <a:t>Some departments reported faculty performance ratings as well as narrative statements through </a:t>
            </a:r>
            <a:r>
              <a:rPr lang="en-US" sz="1050" dirty="0" err="1"/>
              <a:t>MyVita</a:t>
            </a:r>
            <a:r>
              <a:rPr lang="en-US" sz="1050" dirty="0"/>
              <a:t>. </a:t>
            </a:r>
            <a:endParaRPr lang="en-US" sz="375" dirty="0"/>
          </a:p>
          <a:p>
            <a:pPr marL="257175" indent="-257175" defTabSz="342900"/>
            <a:endParaRPr lang="en-US" sz="375" dirty="0"/>
          </a:p>
          <a:p>
            <a:pPr marL="257175" indent="-257175" defTabSz="342900"/>
            <a:r>
              <a:rPr lang="en-US" sz="1050" dirty="0"/>
              <a:t>Some departments reported nothing through </a:t>
            </a:r>
            <a:r>
              <a:rPr lang="en-US" sz="1050" dirty="0" err="1"/>
              <a:t>MyVita</a:t>
            </a:r>
            <a:r>
              <a:rPr lang="en-US" sz="1050" dirty="0"/>
              <a:t>. </a:t>
            </a:r>
            <a:endParaRPr lang="en-US" sz="375" dirty="0"/>
          </a:p>
          <a:p>
            <a:pPr marL="257175" indent="-257175" defTabSz="342900"/>
            <a:endParaRPr lang="en-US" sz="375" dirty="0"/>
          </a:p>
          <a:p>
            <a:pPr marL="257175" indent="-257175" defTabSz="342900"/>
            <a:r>
              <a:rPr lang="en-US" sz="1050" dirty="0"/>
              <a:t>Some departments reported different ratings for the same individual faculty member depending on if the report was submitted through </a:t>
            </a:r>
            <a:r>
              <a:rPr lang="en-US" sz="1050" dirty="0" err="1"/>
              <a:t>MyVita</a:t>
            </a:r>
            <a:r>
              <a:rPr lang="en-US" sz="1050" dirty="0"/>
              <a:t> or submitted to the dean on a college form. It is unknown if the faculty involved were, or are, aware of this.</a:t>
            </a:r>
            <a:endParaRPr lang="en-US" sz="375" dirty="0"/>
          </a:p>
          <a:p>
            <a:pPr marL="257175" indent="-257175" defTabSz="342900"/>
            <a:endParaRPr lang="en-US" sz="375" dirty="0"/>
          </a:p>
          <a:p>
            <a:pPr marL="257175" indent="-257175" defTabSz="342900"/>
            <a:r>
              <a:rPr lang="en-US" sz="1050" dirty="0"/>
              <a:t>Some departments used a different rating scale than is required by the CRR 310.015. </a:t>
            </a:r>
            <a:endParaRPr lang="en-US" sz="375" dirty="0"/>
          </a:p>
          <a:p>
            <a:pPr marL="257175" indent="-257175" defTabSz="342900"/>
            <a:endParaRPr lang="en-US" sz="375" dirty="0"/>
          </a:p>
          <a:p>
            <a:pPr marL="257175" indent="-257175" defTabSz="342900"/>
            <a:r>
              <a:rPr lang="en-US" sz="1050" dirty="0"/>
              <a:t>Some departments used the rating scale required by the CRR 310.015, but assigned both a satisfactory rating and an unsatisfactory rating in a single performance category. </a:t>
            </a:r>
            <a:endParaRPr lang="en-US" sz="375" dirty="0"/>
          </a:p>
          <a:p>
            <a:pPr marL="257175" indent="-257175" defTabSz="342900"/>
            <a:endParaRPr lang="en-US" sz="375" dirty="0"/>
          </a:p>
          <a:p>
            <a:pPr marL="257175" indent="-257175" defTabSz="342900"/>
            <a:r>
              <a:rPr lang="en-US" sz="1050" dirty="0"/>
              <a:t>Some departments did not follow CRR 310.015 because they rated overall performance as satisfactory even though either research or teaching performance was rated as unsatisfactory.</a:t>
            </a:r>
            <a:endParaRPr lang="en-US" sz="375" dirty="0"/>
          </a:p>
          <a:p>
            <a:pPr marL="257175" indent="-257175" defTabSz="342900"/>
            <a:endParaRPr lang="en-US" sz="375" dirty="0"/>
          </a:p>
          <a:p>
            <a:pPr marL="257175" indent="-257175" defTabSz="342900"/>
            <a:r>
              <a:rPr lang="en-US" sz="1050" dirty="0"/>
              <a:t>Some departments followed CRR 310.015 by rating overall performance as unsatisfactory if either research or teaching performance was rated </a:t>
            </a:r>
            <a:r>
              <a:rPr lang="en-US" sz="1050"/>
              <a:t>as unsatisfactory</a:t>
            </a:r>
            <a:r>
              <a:rPr lang="en-US" sz="1050" dirty="0"/>
              <a:t>.</a:t>
            </a:r>
            <a:endParaRPr lang="en-US" sz="375" dirty="0"/>
          </a:p>
          <a:p>
            <a:pPr marL="257175" indent="-257175" defTabSz="342900"/>
            <a:endParaRPr lang="en-US" sz="375" dirty="0"/>
          </a:p>
          <a:p>
            <a:pPr marL="257175" indent="-257175" defTabSz="342900"/>
            <a:r>
              <a:rPr lang="en-US" sz="1050" dirty="0"/>
              <a:t>Within some departments, some faculty were rated satisfactory overall if research or teaching performance was rated as unsatisfactory, while other faculty were rated as unsatisfactory overall if research or teaching performance was rated as unsatisfactory.</a:t>
            </a:r>
            <a:endParaRPr lang="en-US" sz="375" dirty="0"/>
          </a:p>
          <a:p>
            <a:pPr marL="257175" indent="-257175" defTabSz="342900"/>
            <a:endParaRPr lang="en-US" sz="375" dirty="0"/>
          </a:p>
          <a:p>
            <a:pPr marL="0" indent="0" defTabSz="342900">
              <a:buNone/>
            </a:pPr>
            <a:r>
              <a:rPr lang="en-US" sz="1050" dirty="0"/>
              <a:t>	</a:t>
            </a:r>
            <a:r>
              <a:rPr lang="en-US" sz="1800" b="1" dirty="0"/>
              <a:t>Our faculty colleagues deserve a far more transparent, fair, and </a:t>
            </a:r>
          </a:p>
          <a:p>
            <a:pPr marL="0" indent="0" defTabSz="342900">
              <a:buNone/>
            </a:pPr>
            <a:r>
              <a:rPr lang="en-US" sz="1800" b="1" dirty="0"/>
              <a:t>	consistent practice of faculty performance evaluations.</a:t>
            </a:r>
            <a:endParaRPr lang="en-US" sz="105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Tree>
    <p:extLst>
      <p:ext uri="{BB962C8B-B14F-4D97-AF65-F5344CB8AC3E}">
        <p14:creationId xmlns:p14="http://schemas.microsoft.com/office/powerpoint/2010/main" val="3133983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01E6E-DDCC-426D-AADF-87CAD7056CD6}"/>
              </a:ext>
            </a:extLst>
          </p:cNvPr>
          <p:cNvPicPr>
            <a:picLocks noChangeAspect="1"/>
          </p:cNvPicPr>
          <p:nvPr/>
        </p:nvPicPr>
        <p:blipFill rotWithShape="1">
          <a:blip r:embed="rId2"/>
          <a:srcRect l="13555" t="17982" r="13646" b="6789"/>
          <a:stretch/>
        </p:blipFill>
        <p:spPr>
          <a:xfrm>
            <a:off x="197898" y="779477"/>
            <a:ext cx="8670894" cy="5639078"/>
          </a:xfrm>
          <a:prstGeom prst="rect">
            <a:avLst/>
          </a:prstGeom>
        </p:spPr>
      </p:pic>
      <p:sp>
        <p:nvSpPr>
          <p:cNvPr id="4" name="Text Placeholder 2">
            <a:extLst>
              <a:ext uri="{FF2B5EF4-FFF2-40B4-BE49-F238E27FC236}">
                <a16:creationId xmlns:a16="http://schemas.microsoft.com/office/drawing/2014/main" id="{D87424CF-87D1-4106-8BCD-756681CBDF86}"/>
              </a:ext>
            </a:extLst>
          </p:cNvPr>
          <p:cNvSpPr txBox="1">
            <a:spLocks/>
          </p:cNvSpPr>
          <p:nvPr/>
        </p:nvSpPr>
        <p:spPr>
          <a:xfrm>
            <a:off x="12501" y="317007"/>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COVID19 Impact/Disruption Statement</a:t>
            </a:r>
          </a:p>
        </p:txBody>
      </p:sp>
      <p:pic>
        <p:nvPicPr>
          <p:cNvPr id="5" name="Picture 4">
            <a:extLst>
              <a:ext uri="{FF2B5EF4-FFF2-40B4-BE49-F238E27FC236}">
                <a16:creationId xmlns:a16="http://schemas.microsoft.com/office/drawing/2014/main" id="{B62C69D2-0A84-4146-B079-F33AD06833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Tree>
    <p:extLst>
      <p:ext uri="{BB962C8B-B14F-4D97-AF65-F5344CB8AC3E}">
        <p14:creationId xmlns:p14="http://schemas.microsoft.com/office/powerpoint/2010/main" val="1527854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
        <p:nvSpPr>
          <p:cNvPr id="5" name="Text Placeholder 2"/>
          <p:cNvSpPr txBox="1">
            <a:spLocks/>
          </p:cNvSpPr>
          <p:nvPr/>
        </p:nvSpPr>
        <p:spPr>
          <a:xfrm>
            <a:off x="2581038" y="1064278"/>
            <a:ext cx="3981925"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Questions?</a:t>
            </a:r>
          </a:p>
        </p:txBody>
      </p:sp>
      <p:sp>
        <p:nvSpPr>
          <p:cNvPr id="6" name="TextBox 5"/>
          <p:cNvSpPr txBox="1"/>
          <p:nvPr/>
        </p:nvSpPr>
        <p:spPr>
          <a:xfrm>
            <a:off x="5406472" y="5537348"/>
            <a:ext cx="684803" cy="184666"/>
          </a:xfrm>
          <a:prstGeom prst="rect">
            <a:avLst/>
          </a:prstGeom>
          <a:noFill/>
        </p:spPr>
        <p:txBody>
          <a:bodyPr wrap="none" rtlCol="0">
            <a:spAutoFit/>
          </a:bodyPr>
          <a:lstStyle/>
          <a:p>
            <a:pPr defTabSz="685800"/>
            <a:r>
              <a:rPr lang="en-US" sz="600" dirty="0">
                <a:solidFill>
                  <a:srgbClr val="70AD47"/>
                </a:solidFill>
                <a:latin typeface="Orgon Slab Light" panose="02000503000000020004" pitchFamily="50" charset="0"/>
              </a:rPr>
              <a:t>B. </a:t>
            </a:r>
            <a:r>
              <a:rPr lang="en-US" sz="600" dirty="0" err="1">
                <a:solidFill>
                  <a:srgbClr val="70AD47"/>
                </a:solidFill>
                <a:latin typeface="Orgon Slab Light" panose="02000503000000020004" pitchFamily="50" charset="0"/>
              </a:rPr>
              <a:t>Cammarata</a:t>
            </a:r>
            <a:endParaRPr lang="en-US" sz="600" dirty="0">
              <a:solidFill>
                <a:srgbClr val="70AD47"/>
              </a:solidFill>
              <a:latin typeface="Orgon Slab Light" panose="02000503000000020004" pitchFamily="50" charset="0"/>
            </a:endParaRPr>
          </a:p>
        </p:txBody>
      </p:sp>
      <p:pic>
        <p:nvPicPr>
          <p:cNvPr id="8" name="Picture 7">
            <a:extLst>
              <a:ext uri="{FF2B5EF4-FFF2-40B4-BE49-F238E27FC236}">
                <a16:creationId xmlns:a16="http://schemas.microsoft.com/office/drawing/2014/main" id="{40824F9F-B3D4-4EBA-9625-7D229C3580F8}"/>
              </a:ext>
            </a:extLst>
          </p:cNvPr>
          <p:cNvPicPr>
            <a:picLocks noChangeAspect="1"/>
          </p:cNvPicPr>
          <p:nvPr/>
        </p:nvPicPr>
        <p:blipFill>
          <a:blip r:embed="rId3"/>
          <a:stretch>
            <a:fillRect/>
          </a:stretch>
        </p:blipFill>
        <p:spPr>
          <a:xfrm>
            <a:off x="2987694" y="1467158"/>
            <a:ext cx="3168611" cy="4095134"/>
          </a:xfrm>
          <a:prstGeom prst="rect">
            <a:avLst/>
          </a:prstGeom>
        </p:spPr>
      </p:pic>
    </p:spTree>
    <p:extLst>
      <p:ext uri="{BB962C8B-B14F-4D97-AF65-F5344CB8AC3E}">
        <p14:creationId xmlns:p14="http://schemas.microsoft.com/office/powerpoint/2010/main" val="774393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rPr>
              <a:t>A</a:t>
            </a:r>
            <a:r>
              <a:rPr lang="en-US" sz="3600" dirty="0">
                <a:solidFill>
                  <a:srgbClr val="003B49"/>
                </a:solidFill>
                <a:latin typeface="Orgon Slab" panose="02000503000000020004" pitchFamily="50" charset="0"/>
              </a:rPr>
              <a:t>.	Curricula</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Raper</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65676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47825"/>
            <a:ext cx="8534400" cy="5257800"/>
          </a:xfrm>
        </p:spPr>
        <p:txBody>
          <a:bodyPr/>
          <a:lstStyle/>
          <a:p>
            <a:r>
              <a:rPr lang="en-US" dirty="0"/>
              <a:t>CCC Meetings</a:t>
            </a:r>
          </a:p>
          <a:p>
            <a:pPr lvl="1"/>
            <a:r>
              <a:rPr lang="en-US" dirty="0"/>
              <a:t>16 December </a:t>
            </a:r>
          </a:p>
          <a:p>
            <a:pPr lvl="1"/>
            <a:r>
              <a:rPr lang="en-US" dirty="0"/>
              <a:t>10 February (upcoming)</a:t>
            </a:r>
            <a:br>
              <a:rPr lang="en-US" dirty="0"/>
            </a:br>
            <a:endParaRPr lang="en-US" dirty="0"/>
          </a:p>
          <a:p>
            <a:r>
              <a:rPr lang="en-US" dirty="0"/>
              <a:t>Total Committee Activity</a:t>
            </a:r>
          </a:p>
          <a:p>
            <a:pPr lvl="1"/>
            <a:r>
              <a:rPr lang="en-US" dirty="0"/>
              <a:t>45 Course Change requests (CC forms)</a:t>
            </a:r>
          </a:p>
          <a:p>
            <a:pPr lvl="1"/>
            <a:r>
              <a:rPr lang="en-US" dirty="0"/>
              <a:t>24 Program Change Form (PC forms)</a:t>
            </a:r>
          </a:p>
          <a:p>
            <a:pPr lvl="1"/>
            <a:r>
              <a:rPr lang="en-US" dirty="0"/>
              <a:t>6 Experimental Course requests (EC forms)</a:t>
            </a:r>
          </a:p>
        </p:txBody>
      </p:sp>
      <p:sp>
        <p:nvSpPr>
          <p:cNvPr id="5" name="TextBox 4"/>
          <p:cNvSpPr txBox="1"/>
          <p:nvPr/>
        </p:nvSpPr>
        <p:spPr>
          <a:xfrm>
            <a:off x="5991498" y="947448"/>
            <a:ext cx="2281645"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28 January 2021</a:t>
            </a:r>
          </a:p>
        </p:txBody>
      </p:sp>
    </p:spTree>
    <p:extLst>
      <p:ext uri="{BB962C8B-B14F-4D97-AF65-F5344CB8AC3E}">
        <p14:creationId xmlns:p14="http://schemas.microsoft.com/office/powerpoint/2010/main" val="2015591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8590191" cy="4783873"/>
          </a:xfrm>
        </p:spPr>
        <p:txBody>
          <a:bodyPr/>
          <a:lstStyle/>
          <a:p>
            <a:pPr>
              <a:tabLst>
                <a:tab pos="2292350" algn="l"/>
              </a:tabLst>
            </a:pPr>
            <a:r>
              <a:rPr lang="en-US" sz="2800" dirty="0"/>
              <a:t>Course Changes (CC) Requested				</a:t>
            </a:r>
            <a:r>
              <a:rPr lang="en-US" sz="2800" dirty="0" err="1"/>
              <a:t>Pg</a:t>
            </a:r>
            <a:r>
              <a:rPr lang="en-US" sz="2800" dirty="0"/>
              <a:t> 1</a:t>
            </a:r>
          </a:p>
          <a:p>
            <a:r>
              <a:rPr lang="en-US" sz="1800" dirty="0"/>
              <a:t>File: 53.2		BIO SCI 1219 : General Biology Lab</a:t>
            </a:r>
          </a:p>
          <a:p>
            <a:r>
              <a:rPr lang="en-US" sz="1800" dirty="0"/>
              <a:t>File: 1778.4	BUS 5111 : Business Negotiations</a:t>
            </a:r>
          </a:p>
          <a:p>
            <a:r>
              <a:rPr lang="en-US" sz="1800" dirty="0"/>
              <a:t>File: 2317.10	BUS 5150 : Customer Focus and Satisfaction</a:t>
            </a:r>
          </a:p>
          <a:p>
            <a:r>
              <a:rPr lang="en-US" sz="1800" dirty="0"/>
              <a:t>File: 4350.10	BUS 5910 : Privacy and Information Security</a:t>
            </a:r>
          </a:p>
          <a:p>
            <a:r>
              <a:rPr lang="en-US" sz="1800" dirty="0"/>
              <a:t>File: 668.1		BUS 6121 : Leadership</a:t>
            </a:r>
          </a:p>
          <a:p>
            <a:r>
              <a:rPr lang="en-US" sz="1800" dirty="0"/>
              <a:t>File: 4069.5	COMP SCI 3601 : Digital Forensics</a:t>
            </a:r>
          </a:p>
          <a:p>
            <a:r>
              <a:rPr lang="en-US" sz="1800" dirty="0"/>
              <a:t>File: 4748		EDUC 1055 : Introduction to Early Childhood Education</a:t>
            </a:r>
          </a:p>
          <a:p>
            <a:r>
              <a:rPr lang="en-US" sz="1800" dirty="0"/>
              <a:t>File: 4745		EDUC 1820 : Early Childhood Program Management</a:t>
            </a:r>
          </a:p>
          <a:p>
            <a:r>
              <a:rPr lang="en-US" sz="1800" dirty="0"/>
              <a:t>File: 1174.3	EDUC 2310 : Education Of The Exceptional Child</a:t>
            </a:r>
          </a:p>
          <a:p>
            <a:r>
              <a:rPr lang="en-US" sz="1800" dirty="0"/>
              <a:t>File: 4746		EDUC 2401 : School, Family, and Community Partnerships</a:t>
            </a:r>
          </a:p>
          <a:p>
            <a:r>
              <a:rPr lang="en-US" sz="1800" dirty="0"/>
              <a:t>File: 4747		EDUC 2440 : Observation and Assessment of Young Children</a:t>
            </a:r>
          </a:p>
          <a:p>
            <a:r>
              <a:rPr lang="en-US" sz="1800" dirty="0"/>
              <a:t>File: 2494.12	EDUC 3203 : Introduction to STEM Education</a:t>
            </a:r>
          </a:p>
          <a:p>
            <a:r>
              <a:rPr lang="en-US" sz="1800" dirty="0"/>
              <a:t>File: 941.3		EDUC 3211 : Child Development</a:t>
            </a:r>
          </a:p>
          <a:p>
            <a:pPr marL="463550" lvl="1" indent="-231775">
              <a:tabLst>
                <a:tab pos="1941513" algn="l"/>
              </a:tabLst>
            </a:pPr>
            <a:endParaRPr lang="en-US" sz="2400" dirty="0"/>
          </a:p>
          <a:p>
            <a:pPr marL="463550" lvl="1" indent="-231775">
              <a:tabLst>
                <a:tab pos="1941513" algn="l"/>
              </a:tabLst>
            </a:pPr>
            <a:endParaRPr lang="en-US" sz="2400" dirty="0"/>
          </a:p>
        </p:txBody>
      </p:sp>
      <p:pic>
        <p:nvPicPr>
          <p:cNvPr id="3" name="Picture 2">
            <a:extLst>
              <a:ext uri="{FF2B5EF4-FFF2-40B4-BE49-F238E27FC236}">
                <a16:creationId xmlns:a16="http://schemas.microsoft.com/office/drawing/2014/main" id="{A7A1FD6E-5E86-4CA6-819C-B6F2CA3FB1C2}"/>
              </a:ext>
            </a:extLst>
          </p:cNvPr>
          <p:cNvPicPr>
            <a:picLocks noChangeAspect="1"/>
          </p:cNvPicPr>
          <p:nvPr/>
        </p:nvPicPr>
        <p:blipFill>
          <a:blip r:embed="rId2"/>
          <a:stretch>
            <a:fillRect/>
          </a:stretch>
        </p:blipFill>
        <p:spPr>
          <a:xfrm>
            <a:off x="5025224" y="457201"/>
            <a:ext cx="3905250" cy="904875"/>
          </a:xfrm>
          <a:prstGeom prst="rect">
            <a:avLst/>
          </a:prstGeom>
        </p:spPr>
      </p:pic>
      <p:sp>
        <p:nvSpPr>
          <p:cNvPr id="4" name="TextBox 3">
            <a:extLst>
              <a:ext uri="{FF2B5EF4-FFF2-40B4-BE49-F238E27FC236}">
                <a16:creationId xmlns:a16="http://schemas.microsoft.com/office/drawing/2014/main" id="{5D10AF5A-C611-4B5C-A0D5-83E47ECF5EA5}"/>
              </a:ext>
            </a:extLst>
          </p:cNvPr>
          <p:cNvSpPr txBox="1"/>
          <p:nvPr/>
        </p:nvSpPr>
        <p:spPr>
          <a:xfrm>
            <a:off x="5837026" y="953863"/>
            <a:ext cx="2281645"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28 January 2021</a:t>
            </a:r>
          </a:p>
        </p:txBody>
      </p:sp>
    </p:spTree>
    <p:extLst>
      <p:ext uri="{BB962C8B-B14F-4D97-AF65-F5344CB8AC3E}">
        <p14:creationId xmlns:p14="http://schemas.microsoft.com/office/powerpoint/2010/main" val="300554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K.C. Dolan,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194041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017934" cy="4783873"/>
          </a:xfrm>
        </p:spPr>
        <p:txBody>
          <a:bodyPr/>
          <a:lstStyle/>
          <a:p>
            <a:pPr>
              <a:tabLst>
                <a:tab pos="2292350" algn="l"/>
              </a:tabLst>
            </a:pPr>
            <a:r>
              <a:rPr lang="en-US" sz="2400" dirty="0"/>
              <a:t>Course Changes (CC) Requested				</a:t>
            </a:r>
            <a:r>
              <a:rPr lang="en-US" sz="2400" dirty="0" err="1"/>
              <a:t>Pg</a:t>
            </a:r>
            <a:r>
              <a:rPr lang="en-US" sz="2400" dirty="0"/>
              <a:t> 2</a:t>
            </a:r>
          </a:p>
          <a:p>
            <a:r>
              <a:rPr lang="en-US" sz="1600" dirty="0"/>
              <a:t>File: 1771.6		EDUC 3215 : Teaching Reading in Elementary and Early Childhood Settings</a:t>
            </a:r>
          </a:p>
          <a:p>
            <a:r>
              <a:rPr lang="en-US" sz="1600" dirty="0"/>
              <a:t>File: 1758.10	EDUC 3216 : Instructional Literacy in the Content Area</a:t>
            </a:r>
          </a:p>
          <a:p>
            <a:r>
              <a:rPr lang="en-US" sz="1600" dirty="0"/>
              <a:t>File: 1869.9		EDUC 3217 : Analysis and Correction of Reading Difficulties</a:t>
            </a:r>
          </a:p>
          <a:p>
            <a:r>
              <a:rPr lang="en-US" sz="1600" dirty="0"/>
              <a:t>File: 1870.7		EDUC 3218 : Language Arts for Elementary and Early Childhood Teachers</a:t>
            </a:r>
          </a:p>
          <a:p>
            <a:r>
              <a:rPr lang="en-US" sz="1600" dirty="0"/>
              <a:t>File: 4517.10	EDUC 3220 : Teaching Science in the Elementary and Early Childhood Classroom</a:t>
            </a:r>
          </a:p>
          <a:p>
            <a:r>
              <a:rPr lang="en-US" sz="1600" dirty="0"/>
              <a:t>File: 2541.12	EDUC 3221 : Methods of Teaching Math</a:t>
            </a:r>
          </a:p>
          <a:p>
            <a:r>
              <a:rPr lang="en-US" sz="1600" dirty="0"/>
              <a:t>File: 176.8		EDUC 3280 : Instructional Strategies in the Content Area</a:t>
            </a:r>
          </a:p>
          <a:p>
            <a:r>
              <a:rPr lang="en-US" sz="1600" dirty="0"/>
              <a:t>File: 4519.8		EDUC 3430 : Diverse Literature for Children</a:t>
            </a:r>
          </a:p>
          <a:p>
            <a:r>
              <a:rPr lang="en-US" sz="1600" dirty="0"/>
              <a:t>File: 4518.7		EDUC 3530 : Teaching Integrated Social Studies and Humanities</a:t>
            </a:r>
          </a:p>
          <a:p>
            <a:r>
              <a:rPr lang="en-US" sz="1600" dirty="0"/>
              <a:t>File: 1189.7		EDUC 4299 : Student Teaching</a:t>
            </a:r>
          </a:p>
          <a:p>
            <a:r>
              <a:rPr lang="en-US" sz="1600" dirty="0"/>
              <a:t>File: 4754		ELEC ENG 5355 : Process Control System Safety, Security and Alarms</a:t>
            </a:r>
          </a:p>
          <a:p>
            <a:r>
              <a:rPr lang="en-US" sz="1600" dirty="0"/>
              <a:t>File: 842.1		ELEC ENG 5500 : Electric Drive Systems</a:t>
            </a:r>
          </a:p>
          <a:p>
            <a:r>
              <a:rPr lang="en-US" sz="1600" dirty="0"/>
              <a:t>File: 306.1		ELEC ENG 5570 : Extra High Voltage Engineering</a:t>
            </a:r>
          </a:p>
          <a:p>
            <a:r>
              <a:rPr lang="en-US" sz="1600" dirty="0"/>
              <a:t>File: 2211.1		ELEC ENG 6500 : AC Drives: Dynamic and Control</a:t>
            </a:r>
          </a:p>
          <a:p>
            <a:r>
              <a:rPr lang="en-US" sz="1600" dirty="0"/>
              <a:t>File: 4308.9		FRENCH 4330 : Professional Business French</a:t>
            </a:r>
          </a:p>
          <a:p>
            <a:pPr marL="463550" lvl="1" indent="-231775">
              <a:tabLst>
                <a:tab pos="1941513" algn="l"/>
              </a:tabLst>
            </a:pPr>
            <a:endParaRPr lang="en-US" sz="2000" dirty="0"/>
          </a:p>
          <a:p>
            <a:pPr marL="463550" lvl="1" indent="-231775">
              <a:tabLst>
                <a:tab pos="1941513" algn="l"/>
              </a:tabLst>
            </a:pPr>
            <a:endParaRPr lang="en-US" sz="2000" dirty="0"/>
          </a:p>
          <a:p>
            <a:pPr marL="463550" lvl="1" indent="-231775">
              <a:tabLst>
                <a:tab pos="1941513" algn="l"/>
              </a:tabLst>
            </a:pPr>
            <a:endParaRPr lang="en-US" sz="2000" dirty="0"/>
          </a:p>
        </p:txBody>
      </p:sp>
      <p:pic>
        <p:nvPicPr>
          <p:cNvPr id="3" name="Picture 2">
            <a:extLst>
              <a:ext uri="{FF2B5EF4-FFF2-40B4-BE49-F238E27FC236}">
                <a16:creationId xmlns:a16="http://schemas.microsoft.com/office/drawing/2014/main" id="{A7A1FD6E-5E86-4CA6-819C-B6F2CA3FB1C2}"/>
              </a:ext>
            </a:extLst>
          </p:cNvPr>
          <p:cNvPicPr>
            <a:picLocks noChangeAspect="1"/>
          </p:cNvPicPr>
          <p:nvPr/>
        </p:nvPicPr>
        <p:blipFill>
          <a:blip r:embed="rId2"/>
          <a:stretch>
            <a:fillRect/>
          </a:stretch>
        </p:blipFill>
        <p:spPr>
          <a:xfrm>
            <a:off x="5025224" y="457201"/>
            <a:ext cx="3905250" cy="904875"/>
          </a:xfrm>
          <a:prstGeom prst="rect">
            <a:avLst/>
          </a:prstGeom>
        </p:spPr>
      </p:pic>
      <p:sp>
        <p:nvSpPr>
          <p:cNvPr id="4" name="TextBox 3">
            <a:extLst>
              <a:ext uri="{FF2B5EF4-FFF2-40B4-BE49-F238E27FC236}">
                <a16:creationId xmlns:a16="http://schemas.microsoft.com/office/drawing/2014/main" id="{5D10AF5A-C611-4B5C-A0D5-83E47ECF5EA5}"/>
              </a:ext>
            </a:extLst>
          </p:cNvPr>
          <p:cNvSpPr txBox="1"/>
          <p:nvPr/>
        </p:nvSpPr>
        <p:spPr>
          <a:xfrm>
            <a:off x="5837026" y="953863"/>
            <a:ext cx="2281645"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28 January 2021</a:t>
            </a:r>
          </a:p>
        </p:txBody>
      </p:sp>
    </p:spTree>
    <p:extLst>
      <p:ext uri="{BB962C8B-B14F-4D97-AF65-F5344CB8AC3E}">
        <p14:creationId xmlns:p14="http://schemas.microsoft.com/office/powerpoint/2010/main" val="360863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017934" cy="4783873"/>
          </a:xfrm>
        </p:spPr>
        <p:txBody>
          <a:bodyPr/>
          <a:lstStyle/>
          <a:p>
            <a:pPr>
              <a:tabLst>
                <a:tab pos="2292350" algn="l"/>
              </a:tabLst>
            </a:pPr>
            <a:r>
              <a:rPr lang="en-US" sz="2400" dirty="0"/>
              <a:t>Course Changes (CC) Requested				</a:t>
            </a:r>
            <a:r>
              <a:rPr lang="en-US" sz="2400" dirty="0" err="1"/>
              <a:t>Pg</a:t>
            </a:r>
            <a:r>
              <a:rPr lang="en-US" sz="2400" dirty="0"/>
              <a:t> 3</a:t>
            </a:r>
          </a:p>
          <a:p>
            <a:r>
              <a:rPr lang="en-US" sz="2000" dirty="0"/>
              <a:t>File: 2491.4	HISTORY 4097 : Senior Project</a:t>
            </a:r>
          </a:p>
          <a:p>
            <a:r>
              <a:rPr lang="en-US" sz="2000" dirty="0"/>
              <a:t>File: 925.11	IS&amp;T 4641 : Digital Commerce and IoT Analytics</a:t>
            </a:r>
          </a:p>
          <a:p>
            <a:r>
              <a:rPr lang="en-US" sz="2000" dirty="0"/>
              <a:t>File: 2412.1	IS&amp;T 5251 : Management and Leadership of Technological Innovation</a:t>
            </a:r>
          </a:p>
          <a:p>
            <a:r>
              <a:rPr lang="en-US" sz="2000" dirty="0"/>
              <a:t>File: 4764	IS&amp;T 6251 : Technological Innovation, Entrepreneurship, and Economic Development</a:t>
            </a:r>
          </a:p>
          <a:p>
            <a:r>
              <a:rPr lang="en-US" sz="2000" dirty="0"/>
              <a:t>File: 4760	MATH 1210 : Calculus I-A</a:t>
            </a:r>
          </a:p>
          <a:p>
            <a:r>
              <a:rPr lang="en-US" sz="2000" dirty="0"/>
              <a:t>File: 4761	MATH 1211 : Calculus I-B</a:t>
            </a:r>
          </a:p>
          <a:p>
            <a:r>
              <a:rPr lang="en-US" sz="2000" dirty="0"/>
              <a:t>File: 2178.3	MATH 1212 : Survey of Calculus</a:t>
            </a:r>
          </a:p>
          <a:p>
            <a:r>
              <a:rPr lang="en-US" sz="2000" dirty="0"/>
              <a:t>File: 116.5	MATH 1214 : Calculus I</a:t>
            </a:r>
          </a:p>
          <a:p>
            <a:r>
              <a:rPr lang="en-US" sz="2000" dirty="0"/>
              <a:t>File: 1695.5	MATH 1215 : Calculus II</a:t>
            </a:r>
          </a:p>
          <a:p>
            <a:r>
              <a:rPr lang="en-US" sz="2000" dirty="0"/>
              <a:t>File: 340.4	MATH 2222 : Calculus III</a:t>
            </a:r>
          </a:p>
          <a:p>
            <a:pPr marL="463550" lvl="1" indent="-231775">
              <a:tabLst>
                <a:tab pos="1941513" algn="l"/>
              </a:tabLst>
            </a:pPr>
            <a:endParaRPr lang="en-US" sz="2000" dirty="0"/>
          </a:p>
        </p:txBody>
      </p:sp>
      <p:pic>
        <p:nvPicPr>
          <p:cNvPr id="3" name="Picture 2">
            <a:extLst>
              <a:ext uri="{FF2B5EF4-FFF2-40B4-BE49-F238E27FC236}">
                <a16:creationId xmlns:a16="http://schemas.microsoft.com/office/drawing/2014/main" id="{A7A1FD6E-5E86-4CA6-819C-B6F2CA3FB1C2}"/>
              </a:ext>
            </a:extLst>
          </p:cNvPr>
          <p:cNvPicPr>
            <a:picLocks noChangeAspect="1"/>
          </p:cNvPicPr>
          <p:nvPr/>
        </p:nvPicPr>
        <p:blipFill>
          <a:blip r:embed="rId3"/>
          <a:stretch>
            <a:fillRect/>
          </a:stretch>
        </p:blipFill>
        <p:spPr>
          <a:xfrm>
            <a:off x="5025224" y="457201"/>
            <a:ext cx="3905250" cy="904875"/>
          </a:xfrm>
          <a:prstGeom prst="rect">
            <a:avLst/>
          </a:prstGeom>
        </p:spPr>
      </p:pic>
      <p:sp>
        <p:nvSpPr>
          <p:cNvPr id="4" name="TextBox 3">
            <a:extLst>
              <a:ext uri="{FF2B5EF4-FFF2-40B4-BE49-F238E27FC236}">
                <a16:creationId xmlns:a16="http://schemas.microsoft.com/office/drawing/2014/main" id="{5D10AF5A-C611-4B5C-A0D5-83E47ECF5EA5}"/>
              </a:ext>
            </a:extLst>
          </p:cNvPr>
          <p:cNvSpPr txBox="1"/>
          <p:nvPr/>
        </p:nvSpPr>
        <p:spPr>
          <a:xfrm>
            <a:off x="5837026" y="953863"/>
            <a:ext cx="2281645"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28 January 2021</a:t>
            </a:r>
          </a:p>
        </p:txBody>
      </p:sp>
    </p:spTree>
    <p:extLst>
      <p:ext uri="{BB962C8B-B14F-4D97-AF65-F5344CB8AC3E}">
        <p14:creationId xmlns:p14="http://schemas.microsoft.com/office/powerpoint/2010/main" val="3062363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017934" cy="4783873"/>
          </a:xfrm>
        </p:spPr>
        <p:txBody>
          <a:bodyPr/>
          <a:lstStyle/>
          <a:p>
            <a:pPr>
              <a:tabLst>
                <a:tab pos="2292350" algn="l"/>
              </a:tabLst>
            </a:pPr>
            <a:r>
              <a:rPr lang="en-US" sz="2400" dirty="0"/>
              <a:t>Course Changes (CC) Requested				</a:t>
            </a:r>
            <a:r>
              <a:rPr lang="en-US" sz="2400" dirty="0" err="1"/>
              <a:t>Pg</a:t>
            </a:r>
            <a:r>
              <a:rPr lang="en-US" sz="2400" dirty="0"/>
              <a:t> 4</a:t>
            </a:r>
          </a:p>
          <a:p>
            <a:pPr marL="0" indent="0">
              <a:buNone/>
              <a:tabLst>
                <a:tab pos="2292350" algn="l"/>
              </a:tabLst>
            </a:pPr>
            <a:endParaRPr lang="en-US" sz="2400" dirty="0"/>
          </a:p>
          <a:p>
            <a:r>
              <a:rPr lang="en-US" sz="2000" dirty="0"/>
              <a:t>File: 4757		MATH 5601 : Introduction to Numerical Analysis</a:t>
            </a:r>
          </a:p>
          <a:p>
            <a:r>
              <a:rPr lang="en-US" sz="2000" dirty="0"/>
              <a:t>File: 4061.3	MATH 5602  : Mathematical Foundation of Finite Element Methods</a:t>
            </a:r>
          </a:p>
          <a:p>
            <a:r>
              <a:rPr lang="en-US" sz="2000" dirty="0"/>
              <a:t>File: 1903.10	MET ENG 3220 : Introduction To Extractive Metallurgy</a:t>
            </a:r>
          </a:p>
          <a:p>
            <a:r>
              <a:rPr lang="en-US" sz="2000" dirty="0"/>
              <a:t>File: 2639.1	NUC ENG 3221 : Reactor Fluid Mechanics</a:t>
            </a:r>
          </a:p>
          <a:p>
            <a:r>
              <a:rPr lang="en-US" sz="2000" dirty="0"/>
              <a:t>File: 1981.1	NUC ENG 4312 : Nuclear Radiation Measurements and Spectroscopy</a:t>
            </a:r>
          </a:p>
          <a:p>
            <a:r>
              <a:rPr lang="en-US" sz="2000" dirty="0"/>
              <a:t>File: 2371.4	NUC ENG 4496 : Nuclear System Design I</a:t>
            </a:r>
          </a:p>
          <a:p>
            <a:r>
              <a:rPr lang="en-US" sz="2000" dirty="0"/>
              <a:t>File: 4750		POL SCI 4320 : Policy for Science, Technology, and Innovation</a:t>
            </a:r>
          </a:p>
          <a:p>
            <a:pPr marL="231775" lvl="1" indent="0">
              <a:buNone/>
              <a:tabLst>
                <a:tab pos="1941513" algn="l"/>
              </a:tabLst>
            </a:pPr>
            <a:endParaRPr lang="en-US" sz="1800" dirty="0"/>
          </a:p>
          <a:p>
            <a:pPr marL="463550" lvl="1" indent="-231775">
              <a:tabLst>
                <a:tab pos="1941513" algn="l"/>
              </a:tabLst>
            </a:pPr>
            <a:endParaRPr lang="en-US" sz="2000" dirty="0"/>
          </a:p>
          <a:p>
            <a:pPr marL="231775" lvl="1" indent="0">
              <a:buNone/>
              <a:tabLst>
                <a:tab pos="1941513" algn="l"/>
              </a:tabLst>
            </a:pPr>
            <a:endParaRPr lang="en-US" sz="1800" dirty="0"/>
          </a:p>
          <a:p>
            <a:pPr marL="463550" lvl="1" indent="-231775">
              <a:tabLst>
                <a:tab pos="1941513" algn="l"/>
              </a:tabLst>
            </a:pPr>
            <a:endParaRPr lang="en-US" sz="2000" dirty="0"/>
          </a:p>
          <a:p>
            <a:pPr marL="463550" lvl="1" indent="-231775">
              <a:tabLst>
                <a:tab pos="1941513" algn="l"/>
              </a:tabLst>
            </a:pPr>
            <a:endParaRPr lang="en-US" sz="2000" dirty="0"/>
          </a:p>
        </p:txBody>
      </p:sp>
      <p:pic>
        <p:nvPicPr>
          <p:cNvPr id="3" name="Picture 2">
            <a:extLst>
              <a:ext uri="{FF2B5EF4-FFF2-40B4-BE49-F238E27FC236}">
                <a16:creationId xmlns:a16="http://schemas.microsoft.com/office/drawing/2014/main" id="{A7A1FD6E-5E86-4CA6-819C-B6F2CA3FB1C2}"/>
              </a:ext>
            </a:extLst>
          </p:cNvPr>
          <p:cNvPicPr>
            <a:picLocks noChangeAspect="1"/>
          </p:cNvPicPr>
          <p:nvPr/>
        </p:nvPicPr>
        <p:blipFill>
          <a:blip r:embed="rId2"/>
          <a:stretch>
            <a:fillRect/>
          </a:stretch>
        </p:blipFill>
        <p:spPr>
          <a:xfrm>
            <a:off x="5025224" y="457201"/>
            <a:ext cx="3905250" cy="904875"/>
          </a:xfrm>
          <a:prstGeom prst="rect">
            <a:avLst/>
          </a:prstGeom>
        </p:spPr>
      </p:pic>
      <p:sp>
        <p:nvSpPr>
          <p:cNvPr id="4" name="TextBox 3">
            <a:extLst>
              <a:ext uri="{FF2B5EF4-FFF2-40B4-BE49-F238E27FC236}">
                <a16:creationId xmlns:a16="http://schemas.microsoft.com/office/drawing/2014/main" id="{5D10AF5A-C611-4B5C-A0D5-83E47ECF5EA5}"/>
              </a:ext>
            </a:extLst>
          </p:cNvPr>
          <p:cNvSpPr txBox="1"/>
          <p:nvPr/>
        </p:nvSpPr>
        <p:spPr>
          <a:xfrm>
            <a:off x="5837026" y="953863"/>
            <a:ext cx="2281645"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28 January 2021</a:t>
            </a:r>
          </a:p>
        </p:txBody>
      </p:sp>
    </p:spTree>
    <p:extLst>
      <p:ext uri="{BB962C8B-B14F-4D97-AF65-F5344CB8AC3E}">
        <p14:creationId xmlns:p14="http://schemas.microsoft.com/office/powerpoint/2010/main" val="305820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a:t>Program Changes (PC) Requested				</a:t>
            </a:r>
            <a:r>
              <a:rPr lang="en-US" sz="2800" dirty="0" err="1"/>
              <a:t>Pg</a:t>
            </a:r>
            <a:r>
              <a:rPr lang="en-US" sz="2800" dirty="0"/>
              <a:t> 1</a:t>
            </a:r>
            <a:endParaRPr lang="en-US" sz="2400" dirty="0"/>
          </a:p>
          <a:p>
            <a:r>
              <a:rPr lang="en-US" sz="1800" dirty="0"/>
              <a:t>File: 239.16	ANA&amp;DTA-MI : Business Analytics and Data Science Minor</a:t>
            </a:r>
          </a:p>
          <a:p>
            <a:r>
              <a:rPr lang="en-US" sz="1800" dirty="0"/>
              <a:t>File: 253.9		AI-MI : Minor in Artificial Intelligence and Machine Learning in Business</a:t>
            </a:r>
          </a:p>
          <a:p>
            <a:r>
              <a:rPr lang="en-US" sz="1800" dirty="0"/>
              <a:t>File: 142.47	AP MATH-BS : Applied Mathematics BS</a:t>
            </a:r>
          </a:p>
          <a:p>
            <a:r>
              <a:rPr lang="en-US" sz="1800" dirty="0"/>
              <a:t>File: 230.18	AUTOENG-MI : Minor in Automation Engineering</a:t>
            </a:r>
          </a:p>
          <a:p>
            <a:r>
              <a:rPr lang="en-US" sz="1800" dirty="0"/>
              <a:t>File: 146.26	BIO SC-BA : Biological Sciences BA</a:t>
            </a:r>
          </a:p>
          <a:p>
            <a:r>
              <a:rPr lang="en-US" sz="1800" dirty="0"/>
              <a:t>File: 147.18	BIO SC-BS : Biological Sciences BS</a:t>
            </a:r>
          </a:p>
          <a:p>
            <a:r>
              <a:rPr lang="en-US" sz="1800" dirty="0"/>
              <a:t>File: 247.12	CYBERMG-MI : Cybersecurity Management and Information Assurance 					Minor</a:t>
            </a:r>
          </a:p>
          <a:p>
            <a:r>
              <a:rPr lang="en-US" sz="1800" dirty="0"/>
              <a:t>File: 37.3		E/T ECN-MI : E/T Economics Minor</a:t>
            </a:r>
          </a:p>
          <a:p>
            <a:r>
              <a:rPr lang="en-US" sz="1800" dirty="0"/>
              <a:t>File: 76.3		IN ECN-MI : International Economics Minor</a:t>
            </a:r>
          </a:p>
          <a:p>
            <a:r>
              <a:rPr lang="en-US" sz="1800" dirty="0"/>
              <a:t>File: 73.9		IS&amp;T-MS : Info Science &amp; Tech MS</a:t>
            </a:r>
          </a:p>
          <a:p>
            <a:r>
              <a:rPr lang="en-US" sz="1800" dirty="0"/>
              <a:t>File: 123.8		PRE-MED-MI : Pre-Medicine Minor</a:t>
            </a:r>
          </a:p>
          <a:p>
            <a:r>
              <a:rPr lang="en-US" sz="1800" dirty="0"/>
              <a:t>File: 136.1		THEATRE-MI : Theatre Minor</a:t>
            </a:r>
          </a:p>
          <a:p>
            <a:pPr marL="225425" lvl="1" indent="0">
              <a:buNone/>
              <a:tabLst>
                <a:tab pos="1943100" algn="l"/>
              </a:tabLst>
            </a:pPr>
            <a:endParaRPr lang="en-US" sz="2400" dirty="0"/>
          </a:p>
        </p:txBody>
      </p:sp>
      <p:sp>
        <p:nvSpPr>
          <p:cNvPr id="4" name="TextBox 3">
            <a:extLst>
              <a:ext uri="{FF2B5EF4-FFF2-40B4-BE49-F238E27FC236}">
                <a16:creationId xmlns:a16="http://schemas.microsoft.com/office/drawing/2014/main" id="{F96248C1-3BC8-48EF-A78C-2E43745AB7C0}"/>
              </a:ext>
            </a:extLst>
          </p:cNvPr>
          <p:cNvSpPr txBox="1"/>
          <p:nvPr/>
        </p:nvSpPr>
        <p:spPr>
          <a:xfrm>
            <a:off x="6072326" y="1029810"/>
            <a:ext cx="1970843"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11 Nov 2020</a:t>
            </a:r>
          </a:p>
        </p:txBody>
      </p:sp>
      <p:sp>
        <p:nvSpPr>
          <p:cNvPr id="5" name="TextBox 4">
            <a:extLst>
              <a:ext uri="{FF2B5EF4-FFF2-40B4-BE49-F238E27FC236}">
                <a16:creationId xmlns:a16="http://schemas.microsoft.com/office/drawing/2014/main" id="{29F18A83-A23A-4E02-99FC-AA78A4049124}"/>
              </a:ext>
            </a:extLst>
          </p:cNvPr>
          <p:cNvSpPr txBox="1"/>
          <p:nvPr/>
        </p:nvSpPr>
        <p:spPr>
          <a:xfrm>
            <a:off x="5991498" y="1029810"/>
            <a:ext cx="2281645"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28 January 2021</a:t>
            </a:r>
          </a:p>
        </p:txBody>
      </p:sp>
    </p:spTree>
    <p:extLst>
      <p:ext uri="{BB962C8B-B14F-4D97-AF65-F5344CB8AC3E}">
        <p14:creationId xmlns:p14="http://schemas.microsoft.com/office/powerpoint/2010/main" val="342484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92822"/>
            <a:ext cx="8991600" cy="4988660"/>
          </a:xfrm>
        </p:spPr>
        <p:txBody>
          <a:bodyPr/>
          <a:lstStyle/>
          <a:p>
            <a:r>
              <a:rPr lang="en-US" sz="2800" dirty="0"/>
              <a:t>Program Changes (PC) Requested				</a:t>
            </a:r>
            <a:r>
              <a:rPr lang="en-US" sz="2800" dirty="0" err="1"/>
              <a:t>Pg</a:t>
            </a:r>
            <a:r>
              <a:rPr lang="en-US" sz="2800" dirty="0"/>
              <a:t> 2</a:t>
            </a:r>
            <a:endParaRPr lang="en-US" sz="2800" dirty="0">
              <a:solidFill>
                <a:schemeClr val="bg1"/>
              </a:solidFill>
            </a:endParaRPr>
          </a:p>
          <a:p>
            <a:pPr marL="225425" lvl="1" indent="0">
              <a:spcBef>
                <a:spcPts val="600"/>
              </a:spcBef>
              <a:buNone/>
              <a:tabLst>
                <a:tab pos="1943100" algn="l"/>
              </a:tabLst>
            </a:pPr>
            <a:endParaRPr lang="en-US" sz="2400" dirty="0"/>
          </a:p>
          <a:p>
            <a:r>
              <a:rPr lang="en-US" sz="1800" dirty="0"/>
              <a:t>File: 292.6		AI-CT : AI, Mach </a:t>
            </a:r>
            <a:r>
              <a:rPr lang="en-US" sz="1800" dirty="0" err="1"/>
              <a:t>Lrn</a:t>
            </a:r>
            <a:r>
              <a:rPr lang="en-US" sz="1800" dirty="0"/>
              <a:t> &amp; Auto for Bus CT</a:t>
            </a:r>
          </a:p>
          <a:p>
            <a:r>
              <a:rPr lang="en-US" sz="1800" dirty="0"/>
              <a:t>File: 254.10	AUTOEN-CTU : Undergraduate Certificate in Automation Engineering</a:t>
            </a:r>
          </a:p>
          <a:p>
            <a:r>
              <a:rPr lang="en-US" sz="1800" dirty="0"/>
              <a:t>File: 281.2		AUTOENG-CT : Automation Eng &amp; PLC CT</a:t>
            </a:r>
          </a:p>
          <a:p>
            <a:r>
              <a:rPr lang="en-US" sz="1800" dirty="0"/>
              <a:t>File: 294.2		DATA WR-CT : Business Intelligence CT</a:t>
            </a:r>
          </a:p>
          <a:p>
            <a:r>
              <a:rPr lang="en-US" sz="1800" dirty="0"/>
              <a:t>File: 297.2		DSCMGMT-CT : Digital Supply Chain </a:t>
            </a:r>
            <a:r>
              <a:rPr lang="en-US" sz="1800" dirty="0" err="1"/>
              <a:t>Mgmt</a:t>
            </a:r>
            <a:r>
              <a:rPr lang="en-US" sz="1800" dirty="0"/>
              <a:t> CT</a:t>
            </a:r>
          </a:p>
          <a:p>
            <a:r>
              <a:rPr lang="en-US" sz="1800" dirty="0"/>
              <a:t>File: 298.2		E&amp;S COM-CT : Elec &amp; Social Commerce CT</a:t>
            </a:r>
          </a:p>
          <a:p>
            <a:r>
              <a:rPr lang="en-US" sz="1800" dirty="0"/>
              <a:t>File: 288.2		ENT&amp;TEC-CT : Entrepreneur &amp; Tech </a:t>
            </a:r>
            <a:r>
              <a:rPr lang="en-US" sz="1800" dirty="0" err="1"/>
              <a:t>Innovat</a:t>
            </a:r>
            <a:r>
              <a:rPr lang="en-US" sz="1800" dirty="0"/>
              <a:t> CT</a:t>
            </a:r>
          </a:p>
          <a:p>
            <a:r>
              <a:rPr lang="en-US" sz="1800" dirty="0"/>
              <a:t>File: 369		PROPOSED : Advanced Materials for Sustainable Infrastructure CT</a:t>
            </a:r>
          </a:p>
          <a:p>
            <a:r>
              <a:rPr lang="en-US" sz="1800" dirty="0"/>
              <a:t>File: 370		PROPOSED : Building Systems Engineering CT</a:t>
            </a:r>
          </a:p>
          <a:p>
            <a:r>
              <a:rPr lang="en-US" sz="1800" dirty="0"/>
              <a:t>File: 372		PROPOSED : Chemical Process Engineering CT </a:t>
            </a:r>
          </a:p>
          <a:p>
            <a:r>
              <a:rPr lang="en-US" sz="1800" dirty="0"/>
              <a:t>File: 371		PROPOSED : Surface Water Resources CT</a:t>
            </a:r>
          </a:p>
          <a:p>
            <a:r>
              <a:rPr lang="en-US" sz="1800" dirty="0"/>
              <a:t>File: 368		PROPOSED : UCT - Technology, Philosophy, and Ethical Futures</a:t>
            </a:r>
          </a:p>
          <a:p>
            <a:pPr marL="225425" lvl="1" indent="0">
              <a:buNone/>
              <a:tabLst>
                <a:tab pos="1943100" algn="l"/>
              </a:tabLst>
            </a:pPr>
            <a:endParaRPr lang="en-US" sz="2400" dirty="0"/>
          </a:p>
        </p:txBody>
      </p:sp>
      <p:sp>
        <p:nvSpPr>
          <p:cNvPr id="4" name="TextBox 3">
            <a:extLst>
              <a:ext uri="{FF2B5EF4-FFF2-40B4-BE49-F238E27FC236}">
                <a16:creationId xmlns:a16="http://schemas.microsoft.com/office/drawing/2014/main" id="{F96248C1-3BC8-48EF-A78C-2E43745AB7C0}"/>
              </a:ext>
            </a:extLst>
          </p:cNvPr>
          <p:cNvSpPr txBox="1"/>
          <p:nvPr/>
        </p:nvSpPr>
        <p:spPr>
          <a:xfrm>
            <a:off x="6072326" y="1029810"/>
            <a:ext cx="1970843"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11 Nov 2020</a:t>
            </a:r>
          </a:p>
        </p:txBody>
      </p:sp>
      <p:sp>
        <p:nvSpPr>
          <p:cNvPr id="5" name="TextBox 4">
            <a:extLst>
              <a:ext uri="{FF2B5EF4-FFF2-40B4-BE49-F238E27FC236}">
                <a16:creationId xmlns:a16="http://schemas.microsoft.com/office/drawing/2014/main" id="{29F18A83-A23A-4E02-99FC-AA78A4049124}"/>
              </a:ext>
            </a:extLst>
          </p:cNvPr>
          <p:cNvSpPr txBox="1"/>
          <p:nvPr/>
        </p:nvSpPr>
        <p:spPr>
          <a:xfrm>
            <a:off x="5991498" y="1029810"/>
            <a:ext cx="2281645"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28 January 2021</a:t>
            </a:r>
          </a:p>
        </p:txBody>
      </p:sp>
    </p:spTree>
    <p:extLst>
      <p:ext uri="{BB962C8B-B14F-4D97-AF65-F5344CB8AC3E}">
        <p14:creationId xmlns:p14="http://schemas.microsoft.com/office/powerpoint/2010/main" val="3856239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marL="231775" lvl="1" indent="0">
              <a:buNone/>
              <a:tabLst>
                <a:tab pos="1941513" algn="l"/>
              </a:tabLst>
            </a:pPr>
            <a:r>
              <a:rPr lang="en-US" dirty="0"/>
              <a:t>For Informational Purposes; No Senate Approval Required</a:t>
            </a:r>
          </a:p>
          <a:p>
            <a:pPr marL="463550" lvl="1" indent="-231775">
              <a:tabLst>
                <a:tab pos="1941513" algn="l"/>
              </a:tabLst>
            </a:pPr>
            <a:endParaRPr lang="en-US" dirty="0"/>
          </a:p>
          <a:p>
            <a:pPr marL="463550" lvl="1" indent="-231775">
              <a:tabLst>
                <a:tab pos="1941513" algn="l"/>
              </a:tabLst>
            </a:pPr>
            <a:r>
              <a:rPr lang="en-US" dirty="0"/>
              <a:t>Experimental Courses (EC) Requested</a:t>
            </a:r>
            <a:br>
              <a:rPr lang="en-US" dirty="0"/>
            </a:br>
            <a:endParaRPr lang="en-US" dirty="0"/>
          </a:p>
          <a:p>
            <a:r>
              <a:rPr lang="en-US" sz="2000" dirty="0"/>
              <a:t>File: 4749	BIO SCI 5001.007 : Forest Insect Diversity &amp; Ecology</a:t>
            </a:r>
          </a:p>
          <a:p>
            <a:r>
              <a:rPr lang="en-US" sz="2000" dirty="0"/>
              <a:t>File: 4762	COMP ENG 5001.003 : Introduction to Convex Optimization</a:t>
            </a:r>
          </a:p>
          <a:p>
            <a:r>
              <a:rPr lang="en-US" sz="2000" dirty="0"/>
              <a:t>File: 4755	COMP SCI 5001.012 : Fundamentals of Cyber-Physical Systems</a:t>
            </a:r>
          </a:p>
          <a:p>
            <a:r>
              <a:rPr lang="en-US" sz="2000" dirty="0"/>
              <a:t>File: 4756	COMP SCI 6001.007 : Advances in Cyber-Physical Systems</a:t>
            </a:r>
          </a:p>
          <a:p>
            <a:r>
              <a:rPr lang="en-US" sz="2000" dirty="0"/>
              <a:t>File: 4758	MATH 6001.008 : Finite Difference Methods for Partial Differential Equations</a:t>
            </a:r>
          </a:p>
          <a:p>
            <a:r>
              <a:rPr lang="en-US" sz="2000" dirty="0"/>
              <a:t>File: 4759	PET ENG 6001.012 : Advanced Well and Drilling Technology</a:t>
            </a:r>
          </a:p>
          <a:p>
            <a:endParaRPr lang="en-US" sz="2400" dirty="0"/>
          </a:p>
        </p:txBody>
      </p:sp>
      <p:pic>
        <p:nvPicPr>
          <p:cNvPr id="3" name="Picture 2">
            <a:extLst>
              <a:ext uri="{FF2B5EF4-FFF2-40B4-BE49-F238E27FC236}">
                <a16:creationId xmlns:a16="http://schemas.microsoft.com/office/drawing/2014/main" id="{38314F31-FA7F-48BC-9CCF-8557643CAC27}"/>
              </a:ext>
            </a:extLst>
          </p:cNvPr>
          <p:cNvPicPr>
            <a:picLocks noChangeAspect="1"/>
          </p:cNvPicPr>
          <p:nvPr/>
        </p:nvPicPr>
        <p:blipFill>
          <a:blip r:embed="rId2"/>
          <a:stretch>
            <a:fillRect/>
          </a:stretch>
        </p:blipFill>
        <p:spPr>
          <a:xfrm>
            <a:off x="5060734" y="457201"/>
            <a:ext cx="3905250" cy="904875"/>
          </a:xfrm>
          <a:prstGeom prst="rect">
            <a:avLst/>
          </a:prstGeom>
        </p:spPr>
      </p:pic>
      <p:sp>
        <p:nvSpPr>
          <p:cNvPr id="4" name="TextBox 3">
            <a:extLst>
              <a:ext uri="{FF2B5EF4-FFF2-40B4-BE49-F238E27FC236}">
                <a16:creationId xmlns:a16="http://schemas.microsoft.com/office/drawing/2014/main" id="{DD0CFBE0-2AFD-4FA3-80E4-7360CA818F21}"/>
              </a:ext>
            </a:extLst>
          </p:cNvPr>
          <p:cNvSpPr txBox="1"/>
          <p:nvPr/>
        </p:nvSpPr>
        <p:spPr>
          <a:xfrm>
            <a:off x="5991498" y="947448"/>
            <a:ext cx="2281645"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28 January 2021</a:t>
            </a:r>
          </a:p>
        </p:txBody>
      </p:sp>
    </p:spTree>
    <p:extLst>
      <p:ext uri="{BB962C8B-B14F-4D97-AF65-F5344CB8AC3E}">
        <p14:creationId xmlns:p14="http://schemas.microsoft.com/office/powerpoint/2010/main" val="1012868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424578"/>
            <a:ext cx="8534400" cy="4828478"/>
          </a:xfrm>
        </p:spPr>
        <p:txBody>
          <a:bodyPr/>
          <a:lstStyle/>
          <a:p>
            <a:r>
              <a:rPr lang="en-US" dirty="0"/>
              <a:t>Curriculum committee moves for FS to approve the 24 PC and 45 CC form actions</a:t>
            </a:r>
          </a:p>
          <a:p>
            <a:r>
              <a:rPr lang="en-US" dirty="0"/>
              <a:t>Discussion: Questions or comments?</a:t>
            </a:r>
          </a:p>
          <a:p>
            <a:pPr>
              <a:tabLst>
                <a:tab pos="2292350" algn="l"/>
              </a:tabLst>
            </a:pPr>
            <a:endParaRPr lang="en-US" dirty="0"/>
          </a:p>
        </p:txBody>
      </p:sp>
      <p:pic>
        <p:nvPicPr>
          <p:cNvPr id="3" name="Picture 2">
            <a:extLst>
              <a:ext uri="{FF2B5EF4-FFF2-40B4-BE49-F238E27FC236}">
                <a16:creationId xmlns:a16="http://schemas.microsoft.com/office/drawing/2014/main" id="{2E0F1830-BD69-4E2F-9E8A-7C7FCDE1E006}"/>
              </a:ext>
            </a:extLst>
          </p:cNvPr>
          <p:cNvPicPr>
            <a:picLocks noChangeAspect="1"/>
          </p:cNvPicPr>
          <p:nvPr/>
        </p:nvPicPr>
        <p:blipFill>
          <a:blip r:embed="rId2"/>
          <a:stretch>
            <a:fillRect/>
          </a:stretch>
        </p:blipFill>
        <p:spPr>
          <a:xfrm>
            <a:off x="4945325" y="544080"/>
            <a:ext cx="3905250" cy="904875"/>
          </a:xfrm>
          <a:prstGeom prst="rect">
            <a:avLst/>
          </a:prstGeom>
        </p:spPr>
      </p:pic>
      <p:sp>
        <p:nvSpPr>
          <p:cNvPr id="4" name="TextBox 3">
            <a:extLst>
              <a:ext uri="{FF2B5EF4-FFF2-40B4-BE49-F238E27FC236}">
                <a16:creationId xmlns:a16="http://schemas.microsoft.com/office/drawing/2014/main" id="{46668E3D-74D7-47CD-9E07-DB736A510333}"/>
              </a:ext>
            </a:extLst>
          </p:cNvPr>
          <p:cNvSpPr txBox="1"/>
          <p:nvPr/>
        </p:nvSpPr>
        <p:spPr>
          <a:xfrm>
            <a:off x="5757127" y="1002932"/>
            <a:ext cx="2281645"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28 January 2021</a:t>
            </a:r>
          </a:p>
        </p:txBody>
      </p:sp>
    </p:spTree>
    <p:extLst>
      <p:ext uri="{BB962C8B-B14F-4D97-AF65-F5344CB8AC3E}">
        <p14:creationId xmlns:p14="http://schemas.microsoft.com/office/powerpoint/2010/main" val="514778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50630" y="2704420"/>
            <a:ext cx="7904381" cy="3958333"/>
          </a:xfrm>
        </p:spPr>
        <p:txBody>
          <a:bodyPr/>
          <a:lstStyle/>
          <a:p>
            <a:pPr marL="0" indent="0" defTabSz="685800">
              <a:buNone/>
            </a:pPr>
            <a:r>
              <a:rPr lang="en-US" sz="3200" dirty="0">
                <a:latin typeface="Orgon Slab" panose="02000503000000020004" pitchFamily="50" charset="0"/>
              </a:rPr>
              <a:t>VII. Reports of Standing Committees</a:t>
            </a:r>
          </a:p>
          <a:p>
            <a:pPr marL="741362" indent="0" defTabSz="685800">
              <a:buNone/>
            </a:pPr>
            <a:r>
              <a:rPr lang="en-US" sz="3200" dirty="0">
                <a:solidFill>
                  <a:srgbClr val="003B49"/>
                </a:solidFill>
                <a:latin typeface="Orgon Slab" panose="02000503000000020004" pitchFamily="50" charset="0"/>
              </a:rPr>
              <a:t>B.	Public Occasions</a:t>
            </a:r>
            <a:br>
              <a:rPr lang="en-US" sz="3200" dirty="0">
                <a:solidFill>
                  <a:srgbClr val="003B49"/>
                </a:solidFill>
                <a:latin typeface="Orgon Slab" panose="02000503000000020004" pitchFamily="50" charset="0"/>
              </a:rPr>
            </a:br>
            <a:r>
              <a:rPr lang="en-US" sz="3200" dirty="0">
                <a:solidFill>
                  <a:srgbClr val="003B49"/>
                </a:solidFill>
                <a:latin typeface="Orgon Slab" panose="02000503000000020004" pitchFamily="50" charset="0"/>
              </a:rPr>
              <a:t>	S. </a:t>
            </a:r>
            <a:r>
              <a:rPr lang="en-US" sz="3200" dirty="0" err="1">
                <a:solidFill>
                  <a:srgbClr val="003B49"/>
                </a:solidFill>
                <a:latin typeface="Orgon Slab" panose="02000503000000020004" pitchFamily="50" charset="0"/>
              </a:rPr>
              <a:t>Sedigh</a:t>
            </a:r>
            <a:r>
              <a:rPr lang="en-US" sz="3200" dirty="0">
                <a:solidFill>
                  <a:srgbClr val="003B49"/>
                </a:solidFill>
                <a:latin typeface="Orgon Slab" panose="02000503000000020004" pitchFamily="50" charset="0"/>
              </a:rPr>
              <a:t> </a:t>
            </a:r>
            <a:r>
              <a:rPr lang="en-US" sz="3200" dirty="0" err="1">
                <a:solidFill>
                  <a:srgbClr val="003B49"/>
                </a:solidFill>
                <a:latin typeface="Orgon Slab" panose="02000503000000020004" pitchFamily="50" charset="0"/>
              </a:rPr>
              <a:t>Sarvestani</a:t>
            </a:r>
            <a:r>
              <a:rPr lang="en-US" sz="3200" dirty="0">
                <a:solidFill>
                  <a:srgbClr val="003B49"/>
                </a:solidFill>
                <a:latin typeface="Orgon Slab" panose="02000503000000020004" pitchFamily="50" charset="0"/>
              </a:rPr>
              <a:t>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4214181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10790" y="1790002"/>
            <a:ext cx="8184662" cy="1275415"/>
          </a:xfrm>
        </p:spPr>
        <p:txBody>
          <a:bodyPr>
            <a:normAutofit fontScale="92500" lnSpcReduction="10000"/>
          </a:bodyPr>
          <a:lstStyle/>
          <a:p>
            <a:pPr>
              <a:lnSpc>
                <a:spcPct val="140000"/>
              </a:lnSpc>
              <a:spcBef>
                <a:spcPts val="0"/>
              </a:spcBef>
            </a:pPr>
            <a:r>
              <a:rPr lang="en-US" sz="3900" dirty="0">
                <a:effectLst>
                  <a:outerShdw blurRad="38100" dist="38100" dir="2700000" algn="tl">
                    <a:srgbClr val="000000">
                      <a:alpha val="43137"/>
                    </a:srgbClr>
                  </a:outerShdw>
                </a:effectLst>
              </a:rPr>
              <a:t>Public Occasions Committee Report</a:t>
            </a:r>
          </a:p>
          <a:p>
            <a:pPr>
              <a:lnSpc>
                <a:spcPct val="140000"/>
              </a:lnSpc>
              <a:spcBef>
                <a:spcPts val="0"/>
              </a:spcBef>
            </a:pPr>
            <a:r>
              <a:rPr lang="en-US" sz="2600" dirty="0">
                <a:effectLst>
                  <a:outerShdw blurRad="38100" dist="38100" dir="2700000" algn="tl">
                    <a:srgbClr val="000000">
                      <a:alpha val="43137"/>
                    </a:srgbClr>
                  </a:outerShdw>
                </a:effectLst>
              </a:rPr>
              <a:t>Dr. Sahra Sedigh Sarvestani, Chair</a:t>
            </a:r>
          </a:p>
        </p:txBody>
      </p:sp>
      <p:sp>
        <p:nvSpPr>
          <p:cNvPr id="4" name="Text Placeholder 1">
            <a:extLst>
              <a:ext uri="{FF2B5EF4-FFF2-40B4-BE49-F238E27FC236}">
                <a16:creationId xmlns:a16="http://schemas.microsoft.com/office/drawing/2014/main" id="{22FC70F3-120C-4B67-8338-E4C4BABBF907}"/>
              </a:ext>
            </a:extLst>
          </p:cNvPr>
          <p:cNvSpPr>
            <a:spLocks noGrp="1"/>
          </p:cNvSpPr>
          <p:nvPr>
            <p:ph type="body" sz="quarter" idx="11"/>
          </p:nvPr>
        </p:nvSpPr>
        <p:spPr>
          <a:xfrm>
            <a:off x="510790" y="4221482"/>
            <a:ext cx="8184662" cy="4065412"/>
          </a:xfrm>
        </p:spPr>
        <p:txBody>
          <a:bodyPr/>
          <a:lstStyle/>
          <a:p>
            <a:pPr marL="0" indent="0">
              <a:buNone/>
            </a:pPr>
            <a:r>
              <a:rPr lang="en-US" sz="2000" dirty="0">
                <a:solidFill>
                  <a:schemeClr val="accent4">
                    <a:lumMod val="10000"/>
                  </a:schemeClr>
                </a:solidFill>
                <a:latin typeface="Orgon Slab Medium" panose="02000603000000020004" pitchFamily="50" charset="0"/>
              </a:rPr>
              <a:t>The Public Occasions Committee moves that Saturday, October 9 be adopted as the date of Homecoming 2021. </a:t>
            </a:r>
          </a:p>
          <a:p>
            <a:pPr marL="0" indent="0">
              <a:buNone/>
            </a:pPr>
            <a:endParaRPr lang="en-US" sz="2000" dirty="0">
              <a:solidFill>
                <a:schemeClr val="accent4">
                  <a:lumMod val="10000"/>
                </a:schemeClr>
              </a:solidFill>
              <a:latin typeface="Orgon Slab Medium" panose="02000603000000020004" pitchFamily="50" charset="0"/>
            </a:endParaRPr>
          </a:p>
          <a:p>
            <a:pPr marL="0" indent="0">
              <a:buNone/>
            </a:pPr>
            <a:endParaRPr lang="en-US" sz="2000" dirty="0">
              <a:solidFill>
                <a:schemeClr val="accent4">
                  <a:lumMod val="10000"/>
                </a:schemeClr>
              </a:solidFill>
              <a:latin typeface="Orgon Slab Medium" panose="02000603000000020004" pitchFamily="50" charset="0"/>
            </a:endParaRPr>
          </a:p>
        </p:txBody>
      </p:sp>
      <p:sp>
        <p:nvSpPr>
          <p:cNvPr id="7" name="Text Placeholder 2">
            <a:extLst>
              <a:ext uri="{FF2B5EF4-FFF2-40B4-BE49-F238E27FC236}">
                <a16:creationId xmlns:a16="http://schemas.microsoft.com/office/drawing/2014/main" id="{D3332DC2-2F57-4F90-820F-211BE7227CB4}"/>
              </a:ext>
            </a:extLst>
          </p:cNvPr>
          <p:cNvSpPr txBox="1">
            <a:spLocks/>
          </p:cNvSpPr>
          <p:nvPr/>
        </p:nvSpPr>
        <p:spPr>
          <a:xfrm>
            <a:off x="510790" y="3630377"/>
            <a:ext cx="8184662" cy="591106"/>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a:ln>
                  <a:noFill/>
                </a:ln>
                <a:solidFill>
                  <a:srgbClr val="509E2F"/>
                </a:solidFill>
                <a:effectLst>
                  <a:outerShdw blurRad="38100" dist="38100" dir="2700000" algn="tl">
                    <a:srgbClr val="000000">
                      <a:alpha val="43137"/>
                    </a:srgbClr>
                  </a:outerShdw>
                </a:effectLst>
                <a:uLnTx/>
                <a:uFillTx/>
                <a:latin typeface="Orgon Slab Medium"/>
                <a:ea typeface="+mn-ea"/>
              </a:rPr>
              <a:t>Motion</a:t>
            </a:r>
            <a:endParaRPr kumimoji="0" lang="en-US" sz="3000" b="0" i="0" u="none" strike="noStrike" kern="1200" cap="none" spc="0" normalizeH="0" baseline="0" noProof="0" dirty="0">
              <a:ln>
                <a:noFill/>
              </a:ln>
              <a:solidFill>
                <a:srgbClr val="509E2F"/>
              </a:solidFill>
              <a:effectLst>
                <a:outerShdw blurRad="38100" dist="38100" dir="2700000" algn="tl">
                  <a:srgbClr val="000000">
                    <a:alpha val="43137"/>
                  </a:srgbClr>
                </a:outerShdw>
              </a:effectLst>
              <a:uLnTx/>
              <a:uFillTx/>
              <a:latin typeface="Orgon Slab Medium"/>
              <a:ea typeface="+mn-ea"/>
            </a:endParaRPr>
          </a:p>
        </p:txBody>
      </p:sp>
    </p:spTree>
    <p:extLst>
      <p:ext uri="{BB962C8B-B14F-4D97-AF65-F5344CB8AC3E}">
        <p14:creationId xmlns:p14="http://schemas.microsoft.com/office/powerpoint/2010/main" val="2768419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50630" y="2704420"/>
            <a:ext cx="7904381" cy="3958333"/>
          </a:xfrm>
        </p:spPr>
        <p:txBody>
          <a:bodyPr/>
          <a:lstStyle/>
          <a:p>
            <a:pPr marL="0" indent="0" defTabSz="685800">
              <a:buNone/>
            </a:pPr>
            <a:r>
              <a:rPr lang="en-US" sz="3200" dirty="0">
                <a:latin typeface="Orgon Slab" panose="02000503000000020004" pitchFamily="50" charset="0"/>
              </a:rPr>
              <a:t>VII. Reports of Standing Committees</a:t>
            </a:r>
          </a:p>
          <a:p>
            <a:pPr marL="741362" indent="0" defTabSz="685800">
              <a:buNone/>
            </a:pPr>
            <a:r>
              <a:rPr lang="en-US" sz="3200" dirty="0">
                <a:solidFill>
                  <a:srgbClr val="003B49"/>
                </a:solidFill>
                <a:latin typeface="Orgon Slab" panose="02000503000000020004" pitchFamily="50" charset="0"/>
              </a:rPr>
              <a:t>C.	Administrative Review</a:t>
            </a:r>
            <a:br>
              <a:rPr lang="en-US" sz="3200" dirty="0">
                <a:solidFill>
                  <a:srgbClr val="003B49"/>
                </a:solidFill>
                <a:latin typeface="Orgon Slab" panose="02000503000000020004" pitchFamily="50" charset="0"/>
              </a:rPr>
            </a:br>
            <a:r>
              <a:rPr lang="en-US" sz="3200" dirty="0">
                <a:solidFill>
                  <a:srgbClr val="003B49"/>
                </a:solidFill>
                <a:latin typeface="Orgon Slab" panose="02000503000000020004" pitchFamily="50" charset="0"/>
              </a:rPr>
              <a:t>	W. Huebner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11390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a:solidFill>
                  <a:srgbClr val="003B49"/>
                </a:solidFill>
                <a:latin typeface="Orgon Slab" panose="02000503000000020004" pitchFamily="50" charset="0"/>
              </a:rPr>
              <a:t>Approval of Minutes</a:t>
            </a:r>
          </a:p>
          <a:p>
            <a:pPr marL="1490663" indent="-576263" defTabSz="857250">
              <a:buNone/>
              <a:tabLst>
                <a:tab pos="1490663" algn="l"/>
              </a:tabLst>
            </a:pPr>
            <a:r>
              <a:rPr lang="en-US" sz="3600" dirty="0">
                <a:latin typeface="Orgon Slab" panose="02000503000000020004" pitchFamily="50" charset="0"/>
              </a:rPr>
              <a:t>November 19, 2020</a:t>
            </a:r>
          </a:p>
          <a:p>
            <a:pPr marL="0" indent="0" defTabSz="857250">
              <a:buNone/>
            </a:pPr>
            <a:r>
              <a:rPr lang="en-US" sz="1800" dirty="0">
                <a:solidFill>
                  <a:schemeClr val="accent4">
                    <a:lumMod val="10000"/>
                  </a:schemeClr>
                </a:solidFill>
              </a:rPr>
              <a:t> </a:t>
            </a:r>
            <a:endParaRPr lang="en-US" sz="1800" dirty="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213287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01254" y="2390200"/>
            <a:ext cx="6335973" cy="554889"/>
          </a:xfrm>
        </p:spPr>
        <p:txBody>
          <a:bodyPr>
            <a:noAutofit/>
          </a:bodyPr>
          <a:lstStyle/>
          <a:p>
            <a:pPr algn="ctr"/>
            <a:r>
              <a:rPr lang="en-US" sz="2700" b="1" dirty="0">
                <a:solidFill>
                  <a:srgbClr val="005F83"/>
                </a:solidFill>
                <a:latin typeface="Arial" panose="020B0604020202020204" pitchFamily="34" charset="0"/>
                <a:cs typeface="Arial" panose="020B0604020202020204" pitchFamily="34" charset="0"/>
              </a:rPr>
              <a:t>Administrative Review Committee</a:t>
            </a:r>
          </a:p>
          <a:p>
            <a:pPr algn="ctr"/>
            <a:endParaRPr lang="en-US" sz="2700" b="1" dirty="0">
              <a:solidFill>
                <a:srgbClr val="005F83"/>
              </a:solidFill>
              <a:latin typeface="Arial" panose="020B0604020202020204" pitchFamily="34" charset="0"/>
              <a:cs typeface="Arial" panose="020B0604020202020204" pitchFamily="34" charset="0"/>
            </a:endParaRPr>
          </a:p>
          <a:p>
            <a:pPr algn="ctr"/>
            <a:endParaRPr lang="en-US" sz="2700" b="1" dirty="0">
              <a:solidFill>
                <a:srgbClr val="005F83"/>
              </a:solidFill>
              <a:latin typeface="Arial" panose="020B0604020202020204" pitchFamily="34" charset="0"/>
              <a:cs typeface="Arial" panose="020B0604020202020204" pitchFamily="34" charset="0"/>
            </a:endParaRPr>
          </a:p>
        </p:txBody>
      </p:sp>
      <p:sp>
        <p:nvSpPr>
          <p:cNvPr id="5" name="Text Placeholder 2"/>
          <p:cNvSpPr>
            <a:spLocks noGrp="1"/>
          </p:cNvSpPr>
          <p:nvPr>
            <p:ph type="body" sz="quarter" idx="13"/>
          </p:nvPr>
        </p:nvSpPr>
        <p:spPr>
          <a:xfrm>
            <a:off x="2163700" y="3316969"/>
            <a:ext cx="4635452" cy="2354688"/>
          </a:xfrm>
        </p:spPr>
        <p:txBody>
          <a:bodyPr>
            <a:noAutofit/>
          </a:bodyPr>
          <a:lstStyle/>
          <a:p>
            <a:pPr algn="ctr"/>
            <a:r>
              <a:rPr lang="en-US" sz="2100" b="1" dirty="0">
                <a:solidFill>
                  <a:srgbClr val="0070C0"/>
                </a:solidFill>
                <a:latin typeface="Arial" panose="020B0604020202020204" pitchFamily="34" charset="0"/>
                <a:cs typeface="Arial" panose="020B0604020202020204" pitchFamily="34" charset="0"/>
              </a:rPr>
              <a:t>2020-2021 Members</a:t>
            </a:r>
          </a:p>
          <a:p>
            <a:pPr algn="ctr"/>
            <a:endParaRPr lang="en-US" sz="2100" b="1" dirty="0">
              <a:solidFill>
                <a:srgbClr val="0070C0"/>
              </a:solidFill>
              <a:latin typeface="Arial" panose="020B0604020202020204" pitchFamily="34" charset="0"/>
              <a:cs typeface="Arial" panose="020B0604020202020204" pitchFamily="34" charset="0"/>
            </a:endParaRPr>
          </a:p>
          <a:p>
            <a:pPr algn="ctr"/>
            <a:r>
              <a:rPr lang="en-US" sz="2100" b="1" dirty="0">
                <a:solidFill>
                  <a:srgbClr val="0070C0"/>
                </a:solidFill>
                <a:latin typeface="Arial" panose="020B0604020202020204" pitchFamily="34" charset="0"/>
                <a:cs typeface="Arial" panose="020B0604020202020204" pitchFamily="34" charset="0"/>
              </a:rPr>
              <a:t>Diana Ahmad</a:t>
            </a:r>
          </a:p>
          <a:p>
            <a:pPr algn="ctr"/>
            <a:r>
              <a:rPr lang="en-US" sz="2100" b="1" dirty="0">
                <a:solidFill>
                  <a:srgbClr val="0070C0"/>
                </a:solidFill>
                <a:latin typeface="Arial" panose="020B0604020202020204" pitchFamily="34" charset="0"/>
                <a:cs typeface="Arial" panose="020B0604020202020204" pitchFamily="34" charset="0"/>
              </a:rPr>
              <a:t>Wayne Huebner, Chair</a:t>
            </a:r>
          </a:p>
          <a:p>
            <a:pPr algn="ctr"/>
            <a:r>
              <a:rPr lang="en-US" sz="2100" b="1" dirty="0" err="1">
                <a:solidFill>
                  <a:srgbClr val="0070C0"/>
                </a:solidFill>
                <a:latin typeface="Arial" panose="020B0604020202020204" pitchFamily="34" charset="0"/>
                <a:cs typeface="Arial" panose="020B0604020202020204" pitchFamily="34" charset="0"/>
              </a:rPr>
              <a:t>Bih</a:t>
            </a:r>
            <a:r>
              <a:rPr lang="en-US" sz="2100" b="1" dirty="0">
                <a:solidFill>
                  <a:srgbClr val="0070C0"/>
                </a:solidFill>
                <a:latin typeface="Arial" panose="020B0604020202020204" pitchFamily="34" charset="0"/>
                <a:cs typeface="Arial" panose="020B0604020202020204" pitchFamily="34" charset="0"/>
              </a:rPr>
              <a:t>-Ru Lea</a:t>
            </a:r>
          </a:p>
          <a:p>
            <a:pPr algn="ctr"/>
            <a:r>
              <a:rPr lang="en-US" sz="2100" b="1" dirty="0">
                <a:solidFill>
                  <a:srgbClr val="0070C0"/>
                </a:solidFill>
                <a:latin typeface="Arial" panose="020B0604020202020204" pitchFamily="34" charset="0"/>
                <a:cs typeface="Arial" panose="020B0604020202020204" pitchFamily="34" charset="0"/>
              </a:rPr>
              <a:t>Kelly Liu</a:t>
            </a:r>
          </a:p>
          <a:p>
            <a:endParaRPr lang="en-US" sz="2400" dirty="0"/>
          </a:p>
        </p:txBody>
      </p:sp>
    </p:spTree>
    <p:extLst>
      <p:ext uri="{BB962C8B-B14F-4D97-AF65-F5344CB8AC3E}">
        <p14:creationId xmlns:p14="http://schemas.microsoft.com/office/powerpoint/2010/main" val="3294766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74E13ABE-1482-6340-B44E-B92AE1508162}"/>
              </a:ext>
            </a:extLst>
          </p:cNvPr>
          <p:cNvGraphicFramePr>
            <a:graphicFrameLocks noChangeAspect="1"/>
          </p:cNvGraphicFramePr>
          <p:nvPr>
            <p:extLst>
              <p:ext uri="{D42A27DB-BD31-4B8C-83A1-F6EECF244321}">
                <p14:modId xmlns:p14="http://schemas.microsoft.com/office/powerpoint/2010/main" val="3796495318"/>
              </p:ext>
            </p:extLst>
          </p:nvPr>
        </p:nvGraphicFramePr>
        <p:xfrm>
          <a:off x="319596" y="976544"/>
          <a:ext cx="8273987" cy="5681708"/>
        </p:xfrm>
        <a:graphic>
          <a:graphicData uri="http://schemas.openxmlformats.org/presentationml/2006/ole">
            <mc:AlternateContent xmlns:mc="http://schemas.openxmlformats.org/markup-compatibility/2006">
              <mc:Choice xmlns:v="urn:schemas-microsoft-com:vml" Requires="v">
                <p:oleObj spid="_x0000_s1046" name="Worksheet" r:id="rId3" imgW="12335007" imgH="8848739" progId="Excel.Sheet.12">
                  <p:embed/>
                </p:oleObj>
              </mc:Choice>
              <mc:Fallback>
                <p:oleObj name="Worksheet" r:id="rId3" imgW="12335007" imgH="8848739" progId="Excel.Sheet.12">
                  <p:embed/>
                  <p:pic>
                    <p:nvPicPr>
                      <p:cNvPr id="9" name="Object 8">
                        <a:extLst>
                          <a:ext uri="{FF2B5EF4-FFF2-40B4-BE49-F238E27FC236}">
                            <a16:creationId xmlns:a16="http://schemas.microsoft.com/office/drawing/2014/main" id="{74E13ABE-1482-6340-B44E-B92AE1508162}"/>
                          </a:ext>
                        </a:extLst>
                      </p:cNvPr>
                      <p:cNvPicPr/>
                      <p:nvPr/>
                    </p:nvPicPr>
                    <p:blipFill>
                      <a:blip r:embed="rId4"/>
                      <a:stretch>
                        <a:fillRect/>
                      </a:stretch>
                    </p:blipFill>
                    <p:spPr>
                      <a:xfrm>
                        <a:off x="319596" y="976544"/>
                        <a:ext cx="8273987" cy="5681708"/>
                      </a:xfrm>
                      <a:prstGeom prst="rect">
                        <a:avLst/>
                      </a:prstGeom>
                    </p:spPr>
                  </p:pic>
                </p:oleObj>
              </mc:Fallback>
            </mc:AlternateContent>
          </a:graphicData>
        </a:graphic>
      </p:graphicFrame>
    </p:spTree>
    <p:extLst>
      <p:ext uri="{BB962C8B-B14F-4D97-AF65-F5344CB8AC3E}">
        <p14:creationId xmlns:p14="http://schemas.microsoft.com/office/powerpoint/2010/main" val="2008622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51115" y="2430683"/>
            <a:ext cx="8175172" cy="3248939"/>
          </a:xfrm>
        </p:spPr>
        <p:txBody>
          <a:bodyPr/>
          <a:lstStyle/>
          <a:p>
            <a:pPr marL="0" indent="0">
              <a:buNone/>
            </a:pPr>
            <a:r>
              <a:rPr lang="en-US" sz="2100" b="1" dirty="0">
                <a:latin typeface="Arial" panose="020B0604020202020204" pitchFamily="34" charset="0"/>
                <a:cs typeface="Arial" panose="020B0604020202020204" pitchFamily="34" charset="0"/>
              </a:rPr>
              <a:t>Positions suggested for review</a:t>
            </a:r>
          </a:p>
          <a:p>
            <a:pPr marL="0" indent="0">
              <a:buNone/>
            </a:pPr>
            <a:endParaRPr lang="en-US" sz="1200" dirty="0">
              <a:solidFill>
                <a:schemeClr val="accent4">
                  <a:lumMod val="10000"/>
                </a:schemeClr>
              </a:solidFill>
              <a:latin typeface="Arial" panose="020B0604020202020204" pitchFamily="34" charset="0"/>
              <a:cs typeface="Arial" panose="020B0604020202020204" pitchFamily="34" charset="0"/>
            </a:endParaRP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Chancellor (</a:t>
            </a:r>
            <a:r>
              <a:rPr lang="en-US" sz="2100" dirty="0" err="1">
                <a:solidFill>
                  <a:schemeClr val="accent4">
                    <a:lumMod val="10000"/>
                  </a:schemeClr>
                </a:solidFill>
                <a:latin typeface="Arial" panose="020B0604020202020204" pitchFamily="34" charset="0"/>
                <a:cs typeface="Arial" panose="020B0604020202020204" pitchFamily="34" charset="0"/>
              </a:rPr>
              <a:t>Dehghani</a:t>
            </a:r>
            <a:r>
              <a:rPr lang="en-US" sz="2100" dirty="0">
                <a:solidFill>
                  <a:schemeClr val="accent4">
                    <a:lumMod val="10000"/>
                  </a:schemeClr>
                </a:solidFill>
                <a:latin typeface="Arial" panose="020B0604020202020204" pitchFamily="34" charset="0"/>
                <a:cs typeface="Arial" panose="020B0604020202020204" pitchFamily="34" charset="0"/>
              </a:rPr>
              <a:t>)</a:t>
            </a: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Vice Chancellor Finance &amp; Operations (Plain )</a:t>
            </a: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Chief Diversity Officer (Outar)</a:t>
            </a: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Deputy Provost for Academic Excellence (Brow)</a:t>
            </a: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Vice Provost and Dean Enrollment Management (</a:t>
            </a:r>
            <a:r>
              <a:rPr lang="en-US" sz="2100" dirty="0" err="1">
                <a:solidFill>
                  <a:schemeClr val="accent4">
                    <a:lumMod val="10000"/>
                  </a:schemeClr>
                </a:solidFill>
                <a:latin typeface="Arial" panose="020B0604020202020204" pitchFamily="34" charset="0"/>
                <a:cs typeface="Arial" panose="020B0604020202020204" pitchFamily="34" charset="0"/>
              </a:rPr>
              <a:t>Sivadasan</a:t>
            </a:r>
            <a:r>
              <a:rPr lang="en-US" sz="2100" dirty="0">
                <a:solidFill>
                  <a:schemeClr val="accent4">
                    <a:lumMod val="10000"/>
                  </a:schemeClr>
                </a:solidFill>
                <a:latin typeface="Arial" panose="020B0604020202020204" pitchFamily="34" charset="0"/>
                <a:cs typeface="Arial" panose="020B0604020202020204" pitchFamily="34" charset="0"/>
              </a:rPr>
              <a:t>)</a:t>
            </a:r>
          </a:p>
          <a:p>
            <a:pPr marL="432197" lvl="1" indent="-432197">
              <a:buClr>
                <a:srgbClr val="FF0000"/>
              </a:buClr>
              <a:buFont typeface="Wingdings" pitchFamily="2" charset="2"/>
              <a:buChar char="v"/>
            </a:pPr>
            <a:r>
              <a:rPr lang="en-US" sz="2100" dirty="0">
                <a:solidFill>
                  <a:schemeClr val="accent4">
                    <a:lumMod val="10000"/>
                  </a:schemeClr>
                </a:solidFill>
                <a:latin typeface="Arial" panose="020B0604020202020204" pitchFamily="34" charset="0"/>
                <a:cs typeface="Arial" panose="020B0604020202020204" pitchFamily="34" charset="0"/>
              </a:rPr>
              <a:t>Vice Provost Global Learning (Moore)</a:t>
            </a:r>
          </a:p>
        </p:txBody>
      </p:sp>
      <p:sp>
        <p:nvSpPr>
          <p:cNvPr id="3" name="Text Placeholder 2"/>
          <p:cNvSpPr>
            <a:spLocks noGrp="1"/>
          </p:cNvSpPr>
          <p:nvPr>
            <p:ph type="body" sz="quarter" idx="13"/>
          </p:nvPr>
        </p:nvSpPr>
        <p:spPr>
          <a:xfrm>
            <a:off x="5279571" y="1253728"/>
            <a:ext cx="3323279" cy="724751"/>
          </a:xfrm>
        </p:spPr>
        <p:txBody>
          <a:bodyPr/>
          <a:lstStyle/>
          <a:p>
            <a:pPr algn="ctr"/>
            <a:r>
              <a:rPr lang="en-US" b="1" dirty="0"/>
              <a:t>Administrative Review Committee</a:t>
            </a:r>
          </a:p>
        </p:txBody>
      </p:sp>
      <p:sp>
        <p:nvSpPr>
          <p:cNvPr id="4" name="Text Placeholder 3"/>
          <p:cNvSpPr txBox="1">
            <a:spLocks/>
          </p:cNvSpPr>
          <p:nvPr/>
        </p:nvSpPr>
        <p:spPr>
          <a:xfrm>
            <a:off x="1143000" y="2089165"/>
            <a:ext cx="6858000" cy="485734"/>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1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2536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55176" y="1979454"/>
            <a:ext cx="4484012" cy="290708"/>
          </a:xfrm>
        </p:spPr>
        <p:txBody>
          <a:bodyPr/>
          <a:lstStyle/>
          <a:p>
            <a:pPr marL="0" indent="0">
              <a:buNone/>
            </a:pPr>
            <a:r>
              <a:rPr lang="en-US" sz="2100" b="1" dirty="0">
                <a:solidFill>
                  <a:srgbClr val="0070C0"/>
                </a:solidFill>
                <a:latin typeface="Arial" panose="020B0604020202020204" pitchFamily="34" charset="0"/>
                <a:cs typeface="Arial" panose="020B0604020202020204" pitchFamily="34" charset="0"/>
              </a:rPr>
              <a:t>Proposed timeline and process</a:t>
            </a:r>
            <a:endParaRPr lang="en-US" sz="2400" b="1" dirty="0">
              <a:solidFill>
                <a:srgbClr val="0070C0"/>
              </a:solidFill>
              <a:latin typeface="Arial" panose="020B0604020202020204" pitchFamily="34" charset="0"/>
              <a:cs typeface="Arial" panose="020B0604020202020204" pitchFamily="34" charset="0"/>
            </a:endParaRPr>
          </a:p>
          <a:p>
            <a:endParaRPr lang="en-US" sz="2100" b="1" dirty="0">
              <a:solidFill>
                <a:srgbClr val="0070C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755176" y="2561845"/>
          <a:ext cx="7310109" cy="2736774"/>
        </p:xfrm>
        <a:graphic>
          <a:graphicData uri="http://schemas.openxmlformats.org/drawingml/2006/table">
            <a:tbl>
              <a:tblPr firstRow="1" firstCol="1" bandRow="1"/>
              <a:tblGrid>
                <a:gridCol w="4844348">
                  <a:extLst>
                    <a:ext uri="{9D8B030D-6E8A-4147-A177-3AD203B41FA5}">
                      <a16:colId xmlns:a16="http://schemas.microsoft.com/office/drawing/2014/main" val="1275070845"/>
                    </a:ext>
                  </a:extLst>
                </a:gridCol>
                <a:gridCol w="2465761">
                  <a:extLst>
                    <a:ext uri="{9D8B030D-6E8A-4147-A177-3AD203B41FA5}">
                      <a16:colId xmlns:a16="http://schemas.microsoft.com/office/drawing/2014/main" val="407935287"/>
                    </a:ext>
                  </a:extLst>
                </a:gridCol>
              </a:tblGrid>
              <a:tr h="307966">
                <a:tc>
                  <a:txBody>
                    <a:bodyPr/>
                    <a:lstStyle/>
                    <a:p>
                      <a:pPr marL="0" marR="0" algn="ctr">
                        <a:lnSpc>
                          <a:spcPct val="115000"/>
                        </a:lnSpc>
                        <a:spcBef>
                          <a:spcPts val="0"/>
                        </a:spcBef>
                        <a:spcAft>
                          <a:spcPts val="0"/>
                        </a:spcAft>
                      </a:pPr>
                      <a:r>
                        <a:rPr lang="en-US" sz="18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Action</a:t>
                      </a:r>
                      <a:endPar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9E2F"/>
                    </a:solidFill>
                  </a:tcPr>
                </a:tc>
                <a:tc>
                  <a:txBody>
                    <a:bodyPr/>
                    <a:lstStyle/>
                    <a:p>
                      <a:pPr marL="0" marR="0" algn="ctr">
                        <a:lnSpc>
                          <a:spcPct val="115000"/>
                        </a:lnSpc>
                        <a:spcBef>
                          <a:spcPts val="0"/>
                        </a:spcBef>
                        <a:spcAft>
                          <a:spcPts val="0"/>
                        </a:spcAft>
                      </a:pPr>
                      <a:r>
                        <a:rPr lang="en-US" sz="18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Time</a:t>
                      </a:r>
                      <a:endPar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9E2F"/>
                    </a:solidFill>
                  </a:tcPr>
                </a:tc>
                <a:extLst>
                  <a:ext uri="{0D108BD9-81ED-4DB2-BD59-A6C34878D82A}">
                    <a16:rowId xmlns:a16="http://schemas.microsoft.com/office/drawing/2014/main" val="2528639227"/>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Review list to faculty senate for approval</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January 28</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0984973"/>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Job descriptions</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 12</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6990911"/>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Development of questionnaires</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1794258"/>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Questionnaires to FS for review/approval</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 25</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5888453"/>
                  </a:ext>
                </a:extLst>
              </a:tr>
              <a:tr h="3197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Statement of accomplishments due</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 26</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7079635"/>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Review of administrations</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March 15</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 April 2</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nd</a:t>
                      </a:r>
                      <a:endPar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345846"/>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Results to FS officers</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April 16</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4966786"/>
                  </a:ext>
                </a:extLst>
              </a:tr>
              <a:tr h="301301">
                <a:tc>
                  <a:txBody>
                    <a:bodyPr/>
                    <a:lstStyle/>
                    <a:p>
                      <a:pPr marL="0" marR="0">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Final report to FS</a:t>
                      </a:r>
                    </a:p>
                  </a:txBody>
                  <a:tcPr marL="62578" marR="62578" marT="8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May 14</a:t>
                      </a:r>
                      <a:r>
                        <a:rPr lang="en-US" sz="1800" baseline="30000" dirty="0">
                          <a:solidFill>
                            <a:srgbClr val="509E2F"/>
                          </a:solidFill>
                          <a:effectLst/>
                          <a:latin typeface="Arial" panose="020B0604020202020204" pitchFamily="34" charset="0"/>
                          <a:ea typeface="Calibri" panose="020F0502020204030204" pitchFamily="34" charset="0"/>
                          <a:cs typeface="Arial" panose="020B0604020202020204" pitchFamily="34" charset="0"/>
                        </a:rPr>
                        <a:t>th</a:t>
                      </a:r>
                      <a:r>
                        <a:rPr lang="en-US" sz="1800" dirty="0">
                          <a:solidFill>
                            <a:srgbClr val="509E2F"/>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7507746"/>
                  </a:ext>
                </a:extLst>
              </a:tr>
            </a:tbl>
          </a:graphicData>
        </a:graphic>
      </p:graphicFrame>
      <p:sp>
        <p:nvSpPr>
          <p:cNvPr id="8" name="Text Placeholder 2">
            <a:extLst>
              <a:ext uri="{FF2B5EF4-FFF2-40B4-BE49-F238E27FC236}">
                <a16:creationId xmlns:a16="http://schemas.microsoft.com/office/drawing/2014/main" id="{6F16E721-D820-FC43-B8E6-E00E8C48E382}"/>
              </a:ext>
            </a:extLst>
          </p:cNvPr>
          <p:cNvSpPr txBox="1">
            <a:spLocks/>
          </p:cNvSpPr>
          <p:nvPr/>
        </p:nvSpPr>
        <p:spPr>
          <a:xfrm>
            <a:off x="5279571" y="1253728"/>
            <a:ext cx="3323279" cy="724751"/>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250" b="1" dirty="0"/>
              <a:t>Administrative Review Committee</a:t>
            </a:r>
          </a:p>
        </p:txBody>
      </p:sp>
    </p:spTree>
    <p:extLst>
      <p:ext uri="{BB962C8B-B14F-4D97-AF65-F5344CB8AC3E}">
        <p14:creationId xmlns:p14="http://schemas.microsoft.com/office/powerpoint/2010/main" val="71954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80768" y="2609869"/>
            <a:ext cx="6685546" cy="1845632"/>
          </a:xfrm>
        </p:spPr>
        <p:txBody>
          <a:bodyPr/>
          <a:lstStyle/>
          <a:p>
            <a:pPr marL="0" indent="0" algn="ctr">
              <a:buNone/>
            </a:pPr>
            <a:r>
              <a:rPr lang="en-US" sz="2400" b="1" dirty="0">
                <a:solidFill>
                  <a:srgbClr val="0070C0"/>
                </a:solidFill>
                <a:latin typeface="Arial" panose="020B0604020202020204" pitchFamily="34" charset="0"/>
                <a:cs typeface="Arial" panose="020B0604020202020204" pitchFamily="34" charset="0"/>
              </a:rPr>
              <a:t>Review Participants</a:t>
            </a:r>
          </a:p>
          <a:p>
            <a:pPr marL="0" indent="0" algn="ctr">
              <a:buNone/>
            </a:pPr>
            <a:endParaRPr lang="en-US" sz="2400" dirty="0">
              <a:solidFill>
                <a:schemeClr val="accent4">
                  <a:lumMod val="10000"/>
                </a:schemeClr>
              </a:solidFill>
              <a:latin typeface="Arial" panose="020B0604020202020204" pitchFamily="34" charset="0"/>
              <a:cs typeface="Arial" panose="020B0604020202020204" pitchFamily="34" charset="0"/>
            </a:endParaRPr>
          </a:p>
          <a:p>
            <a:pPr marL="0" indent="0" algn="ctr">
              <a:buNone/>
            </a:pPr>
            <a:r>
              <a:rPr lang="en-US" sz="2400" dirty="0">
                <a:solidFill>
                  <a:schemeClr val="accent4">
                    <a:lumMod val="10000"/>
                  </a:schemeClr>
                </a:solidFill>
                <a:latin typeface="Arial" panose="020B0604020202020204" pitchFamily="34" charset="0"/>
                <a:cs typeface="Arial" panose="020B0604020202020204" pitchFamily="34" charset="0"/>
              </a:rPr>
              <a:t>All </a:t>
            </a:r>
            <a:r>
              <a:rPr lang="en-US" sz="2400" dirty="0">
                <a:solidFill>
                  <a:srgbClr val="FF0000"/>
                </a:solidFill>
                <a:latin typeface="Arial" panose="020B0604020202020204" pitchFamily="34" charset="0"/>
                <a:cs typeface="Arial" panose="020B0604020202020204" pitchFamily="34" charset="0"/>
              </a:rPr>
              <a:t>ranked</a:t>
            </a:r>
            <a:r>
              <a:rPr lang="en-US" sz="2400" dirty="0">
                <a:solidFill>
                  <a:schemeClr val="accent4">
                    <a:lumMod val="10000"/>
                  </a:schemeClr>
                </a:solidFill>
                <a:latin typeface="Arial" panose="020B0604020202020204" pitchFamily="34" charset="0"/>
                <a:cs typeface="Arial" panose="020B0604020202020204" pitchFamily="34" charset="0"/>
              </a:rPr>
              <a:t> tenure/tenure-track (TT) and </a:t>
            </a:r>
            <a:r>
              <a:rPr lang="en-US" sz="2400" dirty="0">
                <a:solidFill>
                  <a:srgbClr val="FF0000"/>
                </a:solidFill>
                <a:latin typeface="Arial" panose="020B0604020202020204" pitchFamily="34" charset="0"/>
                <a:cs typeface="Arial" panose="020B0604020202020204" pitchFamily="34" charset="0"/>
              </a:rPr>
              <a:t>ranked</a:t>
            </a:r>
            <a:r>
              <a:rPr lang="en-US" sz="2400" dirty="0">
                <a:solidFill>
                  <a:schemeClr val="accent4">
                    <a:lumMod val="10000"/>
                  </a:schemeClr>
                </a:solidFill>
                <a:latin typeface="Arial" panose="020B0604020202020204" pitchFamily="34" charset="0"/>
                <a:cs typeface="Arial" panose="020B0604020202020204" pitchFamily="34" charset="0"/>
              </a:rPr>
              <a:t> non-tenure-track (NTT) faculty, including those holding administration positions, are eligible to participate in the surveys.</a:t>
            </a:r>
          </a:p>
        </p:txBody>
      </p:sp>
      <p:sp>
        <p:nvSpPr>
          <p:cNvPr id="7" name="Text Placeholder 2">
            <a:extLst>
              <a:ext uri="{FF2B5EF4-FFF2-40B4-BE49-F238E27FC236}">
                <a16:creationId xmlns:a16="http://schemas.microsoft.com/office/drawing/2014/main" id="{5AB2F99B-BB7D-6B45-885C-609174C3C16B}"/>
              </a:ext>
            </a:extLst>
          </p:cNvPr>
          <p:cNvSpPr txBox="1">
            <a:spLocks/>
          </p:cNvSpPr>
          <p:nvPr/>
        </p:nvSpPr>
        <p:spPr>
          <a:xfrm>
            <a:off x="5279571" y="1253728"/>
            <a:ext cx="3323279" cy="724751"/>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250" b="1" dirty="0"/>
              <a:t>Administrative Review Committee</a:t>
            </a:r>
          </a:p>
        </p:txBody>
      </p:sp>
    </p:spTree>
    <p:extLst>
      <p:ext uri="{BB962C8B-B14F-4D97-AF65-F5344CB8AC3E}">
        <p14:creationId xmlns:p14="http://schemas.microsoft.com/office/powerpoint/2010/main" val="2748176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94592" y="2704420"/>
            <a:ext cx="7860420" cy="3958333"/>
          </a:xfrm>
        </p:spPr>
        <p:txBody>
          <a:bodyPr/>
          <a:lstStyle/>
          <a:p>
            <a:pPr marL="0" indent="0" defTabSz="685800">
              <a:buNone/>
            </a:pPr>
            <a:r>
              <a:rPr lang="en-US" sz="3200" dirty="0">
                <a:latin typeface="Orgon Slab" panose="02000503000000020004" pitchFamily="50" charset="0"/>
              </a:rPr>
              <a:t>VII.	Reports of Standing Committees</a:t>
            </a:r>
          </a:p>
          <a:p>
            <a:pPr marL="0" indent="0" defTabSz="685800">
              <a:buNone/>
            </a:pPr>
            <a:r>
              <a:rPr lang="en-US" sz="3200" dirty="0"/>
              <a:t>	</a:t>
            </a:r>
            <a:r>
              <a:rPr lang="en-US" sz="3200" dirty="0">
                <a:solidFill>
                  <a:srgbClr val="003B49"/>
                </a:solidFill>
                <a:latin typeface="Orgon Slab" panose="02000503000000020004" pitchFamily="50" charset="0"/>
              </a:rPr>
              <a:t>D.	Academic Freedom and 				       Standards</a:t>
            </a:r>
          </a:p>
          <a:p>
            <a:pPr marL="0" indent="0" defTabSz="685800">
              <a:buNone/>
            </a:pPr>
            <a:r>
              <a:rPr lang="en-US" sz="3200" dirty="0">
                <a:solidFill>
                  <a:srgbClr val="003B49"/>
                </a:solidFill>
                <a:latin typeface="Orgon Slab" panose="02000503000000020004" pitchFamily="50" charset="0"/>
              </a:rPr>
              <a:t>	       K. Kosbar</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17046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71756" y="2046060"/>
            <a:ext cx="7761043" cy="4621440"/>
          </a:xfrm>
        </p:spPr>
        <p:txBody>
          <a:bodyPr>
            <a:normAutofit fontScale="62500" lnSpcReduction="20000"/>
          </a:bodyPr>
          <a:lstStyle/>
          <a:p>
            <a:pPr algn="ctr"/>
            <a:r>
              <a:rPr lang="en-US" dirty="0"/>
              <a:t>Academic Freedom &amp; Standards Committee</a:t>
            </a:r>
          </a:p>
          <a:p>
            <a:pPr algn="ctr"/>
            <a:endParaRPr lang="en-US" dirty="0"/>
          </a:p>
          <a:p>
            <a:pPr algn="ctr"/>
            <a:r>
              <a:rPr lang="en-US" sz="8600" dirty="0"/>
              <a:t>Instructional Modes</a:t>
            </a:r>
          </a:p>
          <a:p>
            <a:pPr algn="ctr"/>
            <a:endParaRPr lang="en-US" dirty="0"/>
          </a:p>
          <a:p>
            <a:pPr algn="ctr"/>
            <a:r>
              <a:rPr lang="en-US" dirty="0"/>
              <a:t>K. Kosbar</a:t>
            </a:r>
          </a:p>
          <a:p>
            <a:pPr algn="ctr"/>
            <a:r>
              <a:rPr lang="en-US" dirty="0"/>
              <a:t>Chair AF&amp;S Committee</a:t>
            </a:r>
          </a:p>
          <a:p>
            <a:pPr algn="ctr"/>
            <a:endParaRPr lang="en-US" dirty="0"/>
          </a:p>
          <a:p>
            <a:pPr algn="ctr"/>
            <a:r>
              <a:rPr lang="en-US" dirty="0"/>
              <a:t>1/28/21</a:t>
            </a:r>
          </a:p>
          <a:p>
            <a:pPr algn="r"/>
            <a:endParaRPr lang="en-US" sz="1900" dirty="0"/>
          </a:p>
        </p:txBody>
      </p:sp>
    </p:spTree>
    <p:extLst>
      <p:ext uri="{BB962C8B-B14F-4D97-AF65-F5344CB8AC3E}">
        <p14:creationId xmlns:p14="http://schemas.microsoft.com/office/powerpoint/2010/main" val="3125528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537852"/>
            <a:ext cx="7047811" cy="4712189"/>
          </a:xfrm>
        </p:spPr>
        <p:txBody>
          <a:bodyPr/>
          <a:lstStyle/>
          <a:p>
            <a:pPr marL="0" indent="0">
              <a:buNone/>
            </a:pPr>
            <a:r>
              <a:rPr lang="en-US" sz="1600" dirty="0"/>
              <a:t>Instructors and students have been sending questions to the S&amp;T Academic Freedom and Standards (AF&amp;S) committee, regarding the implementation of various instructional modes.</a:t>
            </a:r>
          </a:p>
          <a:p>
            <a:pPr marL="0" indent="0">
              <a:buNone/>
            </a:pPr>
            <a:endParaRPr lang="en-US" sz="1600" dirty="0"/>
          </a:p>
          <a:p>
            <a:pPr marL="0" indent="0">
              <a:buNone/>
            </a:pPr>
            <a:r>
              <a:rPr lang="en-US" sz="1600" dirty="0"/>
              <a:t>Some assumed the committee, or the Faculty Senate, had a voice in the creation of these instructional modes – perhaps because of recent activity to modify S&amp;T Student Academic Regulations, with respect to the time commitment per credit hour.</a:t>
            </a:r>
          </a:p>
          <a:p>
            <a:pPr marL="0" indent="0">
              <a:buNone/>
            </a:pPr>
            <a:endParaRPr lang="en-US" sz="1600" dirty="0"/>
          </a:p>
          <a:p>
            <a:pPr marL="0" indent="0">
              <a:buNone/>
            </a:pPr>
            <a:r>
              <a:rPr lang="en-US" sz="1600" dirty="0"/>
              <a:t>The committee has begun a discussion of the topic, but has no recommended actions at this time.</a:t>
            </a:r>
          </a:p>
          <a:p>
            <a:pPr marL="0" indent="0">
              <a:buNone/>
            </a:pPr>
            <a:endParaRPr lang="en-US" sz="1600" dirty="0"/>
          </a:p>
          <a:p>
            <a:pPr marL="0" indent="0">
              <a:buNone/>
            </a:pPr>
            <a:r>
              <a:rPr lang="en-US" sz="1600" dirty="0"/>
              <a:t>This presentation summarizes some of the instructional mode specifications, and a sample of questions directed toward the AF&amp;S committee.</a:t>
            </a:r>
          </a:p>
          <a:p>
            <a:pPr marL="0" indent="0">
              <a:buNone/>
            </a:pPr>
            <a:endParaRPr lang="en-US" sz="1600" dirty="0"/>
          </a:p>
          <a:p>
            <a:pPr marL="0" indent="0">
              <a:buNone/>
            </a:pPr>
            <a:r>
              <a:rPr lang="en-US" sz="1600" dirty="0"/>
              <a:t>Additional comments for the AF&amp;S committee from the campus community are welcome.</a:t>
            </a:r>
          </a:p>
        </p:txBody>
      </p:sp>
      <p:sp>
        <p:nvSpPr>
          <p:cNvPr id="3" name="Text Placeholder 2"/>
          <p:cNvSpPr>
            <a:spLocks noGrp="1"/>
          </p:cNvSpPr>
          <p:nvPr>
            <p:ph type="body" sz="quarter" idx="12"/>
          </p:nvPr>
        </p:nvSpPr>
        <p:spPr>
          <a:xfrm>
            <a:off x="479669" y="607959"/>
            <a:ext cx="8184662" cy="634915"/>
          </a:xfrm>
        </p:spPr>
        <p:txBody>
          <a:bodyPr/>
          <a:lstStyle/>
          <a:p>
            <a:pPr algn="ctr"/>
            <a:r>
              <a:rPr lang="en-US" dirty="0"/>
              <a:t>Instructional Modes</a:t>
            </a:r>
          </a:p>
        </p:txBody>
      </p:sp>
    </p:spTree>
    <p:extLst>
      <p:ext uri="{BB962C8B-B14F-4D97-AF65-F5344CB8AC3E}">
        <p14:creationId xmlns:p14="http://schemas.microsoft.com/office/powerpoint/2010/main" val="1508052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537852"/>
            <a:ext cx="7047811" cy="4712189"/>
          </a:xfrm>
        </p:spPr>
        <p:txBody>
          <a:bodyPr/>
          <a:lstStyle/>
          <a:p>
            <a:pPr marL="0" indent="0">
              <a:buNone/>
            </a:pPr>
            <a:r>
              <a:rPr lang="en-US" sz="1600" dirty="0"/>
              <a:t>S&amp;T Student Academic Regulations specify the amount of instructional time, preparation time, and total time students should expect to spend in a class.</a:t>
            </a:r>
          </a:p>
          <a:p>
            <a:pPr marL="0" indent="0">
              <a:buNone/>
            </a:pPr>
            <a:r>
              <a:rPr lang="en-US" sz="16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 credit hour is the credit obtained from passing a course requiring approximately 800 minutes of instructional time during a session.  Students may need to spend an additional 1,600 minutes preparing and studying, for a total time commitment during the session of 2,400 minutes … Laboratory and experiential learning courses may choose a different balance between instructional and preparation/study time…</a:t>
            </a:r>
            <a:endParaRPr lang="en-US" sz="1600" dirty="0"/>
          </a:p>
          <a:p>
            <a:pPr marL="0" indent="0">
              <a:buNone/>
            </a:pPr>
            <a:r>
              <a:rPr lang="en-US" sz="1600" dirty="0"/>
              <a:t>The regulations also specify who determines if absences are allowed, and what consequences they may have</a:t>
            </a:r>
          </a:p>
          <a:p>
            <a:pPr marL="0" indent="0">
              <a:buNone/>
            </a:pPr>
            <a:r>
              <a:rPr lang="en-US" sz="1600" dirty="0">
                <a:solidFill>
                  <a:schemeClr val="accent1">
                    <a:lumMod val="75000"/>
                  </a:schemeClr>
                </a:solidFill>
                <a:latin typeface="Times New Roman" panose="02020603050405020304" pitchFamily="18" charset="0"/>
                <a:cs typeface="Times New Roman" panose="02020603050405020304" pitchFamily="18" charset="0"/>
              </a:rPr>
              <a:t>The individual instructor determines the number and nature of absences allowable in each course … Sanctions may be imposed for excessive absences up to and including dismissal from the course. If the instructor intends to attach a formal sanction (grade reduction or dismissal from the course) to inadequate attendance, they must include in the course syllabus the specific expectations and steps to be taken in such cases.</a:t>
            </a:r>
          </a:p>
          <a:p>
            <a:pPr marL="0" indent="0">
              <a:buNone/>
            </a:pPr>
            <a:r>
              <a:rPr lang="en-US" sz="1600" dirty="0">
                <a:solidFill>
                  <a:srgbClr val="58A339"/>
                </a:solidFill>
                <a:cs typeface="Times New Roman" panose="02020603050405020304" pitchFamily="18" charset="0"/>
              </a:rPr>
              <a:t>S&amp;T Student Academic Regulations do not define, recognize, or reference modes of instruction.</a:t>
            </a:r>
          </a:p>
          <a:p>
            <a:pPr marL="0" indent="0">
              <a:buNone/>
            </a:pPr>
            <a:r>
              <a:rPr lang="en-US" sz="1600" dirty="0">
                <a:solidFill>
                  <a:schemeClr val="accent1">
                    <a:lumMod val="75000"/>
                  </a:schemeClr>
                </a:solidFill>
                <a:cs typeface="Times New Roman" panose="02020603050405020304" pitchFamily="18" charset="0"/>
                <a:hlinkClick r:id="rId2">
                  <a:extLst>
                    <a:ext uri="{A12FA001-AC4F-418D-AE19-62706E023703}">
                      <ahyp:hlinkClr xmlns:ahyp="http://schemas.microsoft.com/office/drawing/2018/hyperlinkcolor" val="tx"/>
                    </a:ext>
                  </a:extLst>
                </a:hlinkClick>
              </a:rPr>
              <a:t>https://registrar.mst.edu/academicregs/</a:t>
            </a:r>
            <a:endParaRPr lang="en-US" sz="1600" dirty="0">
              <a:solidFill>
                <a:schemeClr val="accent1">
                  <a:lumMod val="75000"/>
                </a:schemeClr>
              </a:solidFill>
              <a:cs typeface="Times New Roman" panose="02020603050405020304" pitchFamily="18" charset="0"/>
            </a:endParaRPr>
          </a:p>
        </p:txBody>
      </p:sp>
      <p:sp>
        <p:nvSpPr>
          <p:cNvPr id="3" name="Text Placeholder 2"/>
          <p:cNvSpPr>
            <a:spLocks noGrp="1"/>
          </p:cNvSpPr>
          <p:nvPr>
            <p:ph type="body" sz="quarter" idx="12"/>
          </p:nvPr>
        </p:nvSpPr>
        <p:spPr>
          <a:xfrm>
            <a:off x="479669" y="607959"/>
            <a:ext cx="8184662" cy="634915"/>
          </a:xfrm>
        </p:spPr>
        <p:txBody>
          <a:bodyPr/>
          <a:lstStyle/>
          <a:p>
            <a:pPr algn="ctr"/>
            <a:r>
              <a:rPr lang="en-US" dirty="0"/>
              <a:t>S&amp;T Academic Regulations</a:t>
            </a:r>
          </a:p>
        </p:txBody>
      </p:sp>
    </p:spTree>
    <p:extLst>
      <p:ext uri="{BB962C8B-B14F-4D97-AF65-F5344CB8AC3E}">
        <p14:creationId xmlns:p14="http://schemas.microsoft.com/office/powerpoint/2010/main" val="3135909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48094" y="989453"/>
            <a:ext cx="7047811" cy="4712189"/>
          </a:xfrm>
        </p:spPr>
        <p:txBody>
          <a:bodyPr/>
          <a:lstStyle/>
          <a:p>
            <a:pPr marL="0" indent="0">
              <a:buNone/>
            </a:pPr>
            <a:r>
              <a:rPr lang="en-US" sz="1600" dirty="0"/>
              <a:t>S&amp;T Registrar’s web pages recognizes:</a:t>
            </a:r>
          </a:p>
          <a:p>
            <a:pPr marL="0" indent="0">
              <a:buNone/>
            </a:pPr>
            <a:r>
              <a:rPr lang="en-US" sz="1600" dirty="0"/>
              <a:t>	Two types of interaction</a:t>
            </a:r>
          </a:p>
          <a:p>
            <a:pPr marL="0" indent="0">
              <a:buNone/>
            </a:pPr>
            <a:r>
              <a:rPr lang="en-US" sz="1600" dirty="0"/>
              <a:t>		face-to-face</a:t>
            </a:r>
          </a:p>
          <a:p>
            <a:pPr marL="0" indent="0">
              <a:buNone/>
            </a:pPr>
            <a:r>
              <a:rPr lang="en-US" sz="1600" dirty="0"/>
              <a:t>		online</a:t>
            </a:r>
          </a:p>
          <a:p>
            <a:pPr marL="0" indent="0">
              <a:buNone/>
            </a:pPr>
            <a:r>
              <a:rPr lang="en-US" sz="1600" dirty="0"/>
              <a:t>	Six modes of instruction for a class</a:t>
            </a:r>
          </a:p>
          <a:p>
            <a:pPr marL="0" indent="0">
              <a:buNone/>
            </a:pPr>
            <a:r>
              <a:rPr lang="en-US" sz="1600" dirty="0"/>
              <a:t>		Classroom Based</a:t>
            </a:r>
          </a:p>
          <a:p>
            <a:pPr marL="0" indent="0">
              <a:buNone/>
            </a:pPr>
            <a:r>
              <a:rPr lang="en-US" sz="1600" dirty="0"/>
              <a:t>		Blended Course</a:t>
            </a:r>
          </a:p>
          <a:p>
            <a:pPr marL="0" indent="0">
              <a:buNone/>
            </a:pPr>
            <a:r>
              <a:rPr lang="en-US" sz="1600" dirty="0"/>
              <a:t>		Primarily Online Synchronous</a:t>
            </a:r>
          </a:p>
          <a:p>
            <a:pPr marL="0" indent="0">
              <a:buNone/>
            </a:pPr>
            <a:r>
              <a:rPr lang="en-US" sz="1600" dirty="0"/>
              <a:t>		Primarily Online Asynchronous</a:t>
            </a:r>
          </a:p>
          <a:p>
            <a:pPr marL="0" indent="0">
              <a:buNone/>
            </a:pPr>
            <a:r>
              <a:rPr lang="en-US" sz="1600" dirty="0"/>
              <a:t>		Wholly Online Synchronous (starting FS21)</a:t>
            </a:r>
          </a:p>
          <a:p>
            <a:pPr marL="0" indent="0">
              <a:buNone/>
            </a:pPr>
            <a:r>
              <a:rPr lang="en-US" sz="1600" dirty="0"/>
              <a:t>		Wholly Online Asynchronous (starting FS21)</a:t>
            </a:r>
          </a:p>
          <a:p>
            <a:pPr marL="0" indent="0">
              <a:buNone/>
            </a:pPr>
            <a:r>
              <a:rPr lang="en-US" sz="1600" dirty="0"/>
              <a:t>	Three class formats</a:t>
            </a:r>
          </a:p>
          <a:p>
            <a:pPr marL="0" indent="0">
              <a:buNone/>
            </a:pPr>
            <a:r>
              <a:rPr lang="en-US" sz="1600" dirty="0"/>
              <a:t>		Recitation  / Seminar / Discussion</a:t>
            </a:r>
          </a:p>
          <a:p>
            <a:pPr marL="0" indent="0">
              <a:buNone/>
            </a:pPr>
            <a:r>
              <a:rPr lang="en-US" sz="1600" dirty="0"/>
              <a:t>		Laboratory</a:t>
            </a:r>
          </a:p>
          <a:p>
            <a:pPr marL="0" indent="0">
              <a:buNone/>
            </a:pPr>
            <a:r>
              <a:rPr lang="en-US" sz="1600" dirty="0"/>
              <a:t>		Independent Study	</a:t>
            </a:r>
          </a:p>
          <a:p>
            <a:pPr marL="0" indent="0">
              <a:buNone/>
            </a:pPr>
            <a:endParaRPr lang="en-US" sz="1600" dirty="0"/>
          </a:p>
          <a:p>
            <a:pPr marL="0" indent="0">
              <a:buNone/>
            </a:pPr>
            <a:r>
              <a:rPr lang="en-US" sz="1600" dirty="0"/>
              <a:t>There are specifications as to how much of each type of interaction is allowed for each mode of instruction.</a:t>
            </a:r>
            <a:endParaRPr lang="en-US" sz="1600" dirty="0">
              <a:solidFill>
                <a:srgbClr val="58A339"/>
              </a:solidFill>
              <a:cs typeface="Times New Roman" panose="02020603050405020304" pitchFamily="18" charset="0"/>
            </a:endParaRPr>
          </a:p>
          <a:p>
            <a:pPr marL="0" indent="0">
              <a:buNone/>
            </a:pPr>
            <a:r>
              <a:rPr lang="en-US" sz="1600" u="sng" dirty="0">
                <a:solidFill>
                  <a:schemeClr val="accent1">
                    <a:lumMod val="75000"/>
                  </a:schemeClr>
                </a:solidFill>
                <a:cs typeface="Times New Roman" panose="02020603050405020304" pitchFamily="18" charset="0"/>
              </a:rPr>
              <a:t>https://registrar.mst.edu/classofferings/courseinstructionmodes/</a:t>
            </a:r>
          </a:p>
        </p:txBody>
      </p:sp>
      <p:sp>
        <p:nvSpPr>
          <p:cNvPr id="3" name="Text Placeholder 2"/>
          <p:cNvSpPr>
            <a:spLocks noGrp="1"/>
          </p:cNvSpPr>
          <p:nvPr>
            <p:ph type="body" sz="quarter" idx="12"/>
          </p:nvPr>
        </p:nvSpPr>
        <p:spPr>
          <a:xfrm>
            <a:off x="479669" y="365963"/>
            <a:ext cx="8184662" cy="483994"/>
          </a:xfrm>
        </p:spPr>
        <p:txBody>
          <a:bodyPr>
            <a:normAutofit lnSpcReduction="10000"/>
          </a:bodyPr>
          <a:lstStyle/>
          <a:p>
            <a:pPr algn="ctr"/>
            <a:r>
              <a:rPr lang="en-US" dirty="0"/>
              <a:t>Interactions / Modes / Formats</a:t>
            </a:r>
          </a:p>
        </p:txBody>
      </p:sp>
    </p:spTree>
    <p:extLst>
      <p:ext uri="{BB962C8B-B14F-4D97-AF65-F5344CB8AC3E}">
        <p14:creationId xmlns:p14="http://schemas.microsoft.com/office/powerpoint/2010/main" val="247184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600" dirty="0">
                <a:solidFill>
                  <a:srgbClr val="000000"/>
                </a:solidFill>
                <a:latin typeface="Orgon Slab" panose="02000503000000020004" pitchFamily="50" charset="0"/>
              </a:rPr>
              <a:t>III.	</a:t>
            </a:r>
            <a:r>
              <a:rPr lang="en-US" sz="3600" dirty="0">
                <a:latin typeface="Orgon Slab" panose="02000503000000020004" pitchFamily="50" charset="0"/>
              </a:rPr>
              <a:t>Campus Reports</a:t>
            </a:r>
          </a:p>
          <a:p>
            <a:pPr marL="858838" lvl="1" indent="-858838" defTabSz="857250">
              <a:buNone/>
              <a:tabLst>
                <a:tab pos="1716088" algn="l"/>
              </a:tabLst>
            </a:pPr>
            <a:r>
              <a:rPr lang="en-US" sz="3600" dirty="0">
                <a:solidFill>
                  <a:srgbClr val="003B49"/>
                </a:solidFill>
                <a:latin typeface="Orgon Slab" panose="02000503000000020004" pitchFamily="50" charset="0"/>
              </a:rPr>
              <a:t>	A.	Staff Council</a:t>
            </a:r>
          </a:p>
          <a:p>
            <a:pPr marL="858838" lvl="1" indent="-858838" defTabSz="857250">
              <a:buNone/>
              <a:tabLst>
                <a:tab pos="1716088" algn="l"/>
              </a:tabLst>
            </a:pPr>
            <a:r>
              <a:rPr lang="en-US" sz="3600" dirty="0">
                <a:solidFill>
                  <a:srgbClr val="003B49"/>
                </a:solidFill>
                <a:latin typeface="Orgon Slab" panose="02000503000000020004" pitchFamily="50" charset="0"/>
              </a:rPr>
              <a:t>		A. Kossuth</a:t>
            </a:r>
          </a:p>
          <a:p>
            <a:pPr marL="400050" lvl="1" indent="0" defTabSz="857250">
              <a:buNone/>
            </a:pPr>
            <a:endParaRPr lang="en-US" sz="2800" dirty="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716388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537852"/>
            <a:ext cx="7047811" cy="4712189"/>
          </a:xfrm>
        </p:spPr>
        <p:txBody>
          <a:bodyPr/>
          <a:lstStyle/>
          <a:p>
            <a:pPr marL="0" indent="0">
              <a:buNone/>
            </a:pPr>
            <a:r>
              <a:rPr lang="en-US" sz="1600" u="sng" dirty="0"/>
              <a:t>Traditional</a:t>
            </a:r>
          </a:p>
          <a:p>
            <a:pPr lvl="1"/>
            <a:r>
              <a:rPr lang="en-US" sz="1600" dirty="0"/>
              <a:t>0% online</a:t>
            </a:r>
          </a:p>
          <a:p>
            <a:pPr lvl="1"/>
            <a:r>
              <a:rPr lang="en-US" sz="1600" dirty="0"/>
              <a:t>Video recordings of live presentations allowed to be posted for viewing after the conclusion of the presentation</a:t>
            </a:r>
          </a:p>
          <a:p>
            <a:pPr lvl="1"/>
            <a:endParaRPr lang="en-US" sz="800" dirty="0"/>
          </a:p>
          <a:p>
            <a:pPr marL="0" indent="0">
              <a:buNone/>
            </a:pPr>
            <a:r>
              <a:rPr lang="en-US" sz="1600" u="sng" dirty="0"/>
              <a:t>Web Facilitated</a:t>
            </a:r>
          </a:p>
          <a:p>
            <a:pPr lvl="1"/>
            <a:r>
              <a:rPr lang="en-US" sz="1600" dirty="0"/>
              <a:t>1% to 29% online</a:t>
            </a:r>
          </a:p>
          <a:p>
            <a:pPr lvl="1"/>
            <a:endParaRPr lang="en-US" sz="800" dirty="0"/>
          </a:p>
          <a:p>
            <a:pPr marL="0" indent="0">
              <a:buNone/>
            </a:pPr>
            <a:r>
              <a:rPr lang="en-US" sz="1600" u="sng" dirty="0"/>
              <a:t>Blended</a:t>
            </a:r>
          </a:p>
          <a:p>
            <a:pPr lvl="1"/>
            <a:r>
              <a:rPr lang="en-US" sz="1600" dirty="0"/>
              <a:t>30% to 70% online</a:t>
            </a:r>
          </a:p>
          <a:p>
            <a:pPr lvl="1"/>
            <a:r>
              <a:rPr lang="en-US" sz="1600" dirty="0"/>
              <a:t>Students may be rotated between in-person and online</a:t>
            </a:r>
          </a:p>
          <a:p>
            <a:pPr lvl="1"/>
            <a:r>
              <a:rPr lang="en-US" sz="1600" dirty="0"/>
              <a:t>100% of lectures may be pre-recorded, with small in-person meetings</a:t>
            </a:r>
          </a:p>
          <a:p>
            <a:pPr lvl="1"/>
            <a:endParaRPr lang="en-US" sz="800" dirty="0"/>
          </a:p>
          <a:p>
            <a:pPr marL="0" indent="0">
              <a:buNone/>
            </a:pPr>
            <a:r>
              <a:rPr lang="en-US" sz="1600" u="sng" dirty="0"/>
              <a:t>Online</a:t>
            </a:r>
            <a:r>
              <a:rPr lang="en-US" sz="1600" dirty="0"/>
              <a:t> (Sync &amp; Async)</a:t>
            </a:r>
          </a:p>
          <a:p>
            <a:pPr lvl="1"/>
            <a:r>
              <a:rPr lang="en-US" sz="1600" dirty="0"/>
              <a:t>80% to 100% online</a:t>
            </a:r>
            <a:endParaRPr lang="en-US" sz="800" dirty="0"/>
          </a:p>
          <a:p>
            <a:pPr lvl="1"/>
            <a:endParaRPr lang="en-US" sz="800" dirty="0"/>
          </a:p>
          <a:p>
            <a:pPr marL="0" indent="0">
              <a:buNone/>
            </a:pPr>
            <a:r>
              <a:rPr lang="en-US" sz="1600" u="sng" dirty="0"/>
              <a:t>E-Learning</a:t>
            </a:r>
          </a:p>
          <a:p>
            <a:pPr lvl="1"/>
            <a:r>
              <a:rPr lang="en-US" sz="1800" dirty="0"/>
              <a:t>100% online</a:t>
            </a:r>
          </a:p>
        </p:txBody>
      </p:sp>
      <p:sp>
        <p:nvSpPr>
          <p:cNvPr id="3" name="Text Placeholder 2"/>
          <p:cNvSpPr>
            <a:spLocks noGrp="1"/>
          </p:cNvSpPr>
          <p:nvPr>
            <p:ph type="body" sz="quarter" idx="12"/>
          </p:nvPr>
        </p:nvSpPr>
        <p:spPr>
          <a:xfrm>
            <a:off x="479669" y="609937"/>
            <a:ext cx="8184662" cy="579672"/>
          </a:xfrm>
        </p:spPr>
        <p:txBody>
          <a:bodyPr/>
          <a:lstStyle/>
          <a:p>
            <a:pPr algn="ctr"/>
            <a:r>
              <a:rPr lang="en-US" dirty="0"/>
              <a:t>Instructional Mode Comparison - Mizzou</a:t>
            </a:r>
          </a:p>
        </p:txBody>
      </p:sp>
    </p:spTree>
    <p:extLst>
      <p:ext uri="{BB962C8B-B14F-4D97-AF65-F5344CB8AC3E}">
        <p14:creationId xmlns:p14="http://schemas.microsoft.com/office/powerpoint/2010/main" val="2176855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537852"/>
            <a:ext cx="7047811" cy="4712189"/>
          </a:xfrm>
        </p:spPr>
        <p:txBody>
          <a:bodyPr/>
          <a:lstStyle/>
          <a:p>
            <a:pPr marL="0" indent="0">
              <a:buNone/>
            </a:pPr>
            <a:r>
              <a:rPr lang="en-US" sz="1600" u="sng" dirty="0"/>
              <a:t>In Person</a:t>
            </a:r>
          </a:p>
          <a:p>
            <a:pPr marL="457200" lvl="1" indent="0">
              <a:buNone/>
            </a:pPr>
            <a:r>
              <a:rPr lang="en-US" sz="1600" dirty="0"/>
              <a:t>Widely used, but details not specified by UMKC registrar’s office</a:t>
            </a:r>
          </a:p>
          <a:p>
            <a:pPr marL="457200" lvl="1" indent="0">
              <a:buNone/>
            </a:pPr>
            <a:endParaRPr lang="en-US" sz="1600" dirty="0"/>
          </a:p>
          <a:p>
            <a:pPr marL="0" indent="0">
              <a:buNone/>
            </a:pPr>
            <a:r>
              <a:rPr lang="en-US" sz="1600" u="sng" dirty="0"/>
              <a:t>Blended</a:t>
            </a:r>
          </a:p>
          <a:p>
            <a:pPr marL="457200" lvl="1" indent="0">
              <a:buNone/>
            </a:pPr>
            <a:r>
              <a:rPr lang="en-US" sz="1600" dirty="0"/>
              <a:t>5 or more meetings on-campus (approx. 0% to 90% online)</a:t>
            </a:r>
          </a:p>
          <a:p>
            <a:pPr marL="457200" lvl="1" indent="0">
              <a:buNone/>
            </a:pPr>
            <a:endParaRPr lang="en-US" sz="1600" dirty="0"/>
          </a:p>
          <a:p>
            <a:pPr marL="0" indent="0">
              <a:buNone/>
            </a:pPr>
            <a:r>
              <a:rPr lang="en-US" sz="1600" u="sng" dirty="0"/>
              <a:t>Online Campus</a:t>
            </a:r>
            <a:endParaRPr lang="en-US" sz="1600" dirty="0"/>
          </a:p>
          <a:p>
            <a:pPr marL="457200" lvl="1" indent="0">
              <a:buNone/>
            </a:pPr>
            <a:r>
              <a:rPr lang="en-US" sz="1600" dirty="0"/>
              <a:t>1 to 4 meetings on-campus (approx. 90% to 98% online)</a:t>
            </a:r>
          </a:p>
          <a:p>
            <a:pPr marL="457200" lvl="1" indent="0">
              <a:buNone/>
            </a:pPr>
            <a:endParaRPr lang="en-US" sz="1600" dirty="0"/>
          </a:p>
          <a:p>
            <a:pPr marL="0" indent="0">
              <a:buNone/>
            </a:pPr>
            <a:r>
              <a:rPr lang="en-US" sz="1600" u="sng" dirty="0"/>
              <a:t>Online (Sync &amp; Async)</a:t>
            </a:r>
          </a:p>
          <a:p>
            <a:pPr marL="457200" lvl="1" indent="0">
              <a:buNone/>
            </a:pPr>
            <a:r>
              <a:rPr lang="en-US" sz="1800" dirty="0"/>
              <a:t>No meetings on-campus (100% online)</a:t>
            </a:r>
          </a:p>
        </p:txBody>
      </p:sp>
      <p:sp>
        <p:nvSpPr>
          <p:cNvPr id="3" name="Text Placeholder 2"/>
          <p:cNvSpPr>
            <a:spLocks noGrp="1"/>
          </p:cNvSpPr>
          <p:nvPr>
            <p:ph type="body" sz="quarter" idx="12"/>
          </p:nvPr>
        </p:nvSpPr>
        <p:spPr>
          <a:xfrm>
            <a:off x="668040" y="607959"/>
            <a:ext cx="8184662" cy="991999"/>
          </a:xfrm>
        </p:spPr>
        <p:txBody>
          <a:bodyPr/>
          <a:lstStyle/>
          <a:p>
            <a:pPr algn="ctr"/>
            <a:r>
              <a:rPr lang="en-US" dirty="0"/>
              <a:t>Instructional Mode Comparison - UMKC</a:t>
            </a:r>
          </a:p>
        </p:txBody>
      </p:sp>
    </p:spTree>
    <p:extLst>
      <p:ext uri="{BB962C8B-B14F-4D97-AF65-F5344CB8AC3E}">
        <p14:creationId xmlns:p14="http://schemas.microsoft.com/office/powerpoint/2010/main" val="1202429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537852"/>
            <a:ext cx="7047811" cy="4712189"/>
          </a:xfrm>
        </p:spPr>
        <p:txBody>
          <a:bodyPr/>
          <a:lstStyle/>
          <a:p>
            <a:pPr marL="0" indent="0">
              <a:buNone/>
            </a:pPr>
            <a:r>
              <a:rPr lang="en-US" sz="1600" u="sng" dirty="0"/>
              <a:t>In Person </a:t>
            </a:r>
          </a:p>
          <a:p>
            <a:pPr marL="0" indent="0">
              <a:buNone/>
            </a:pPr>
            <a:r>
              <a:rPr lang="en-US" sz="1600" dirty="0"/>
              <a:t>	0% to 29% online</a:t>
            </a:r>
          </a:p>
          <a:p>
            <a:pPr marL="457200" lvl="1" indent="0">
              <a:buNone/>
            </a:pPr>
            <a:endParaRPr lang="en-US" sz="1600" dirty="0"/>
          </a:p>
          <a:p>
            <a:pPr marL="0" indent="0">
              <a:buNone/>
            </a:pPr>
            <a:r>
              <a:rPr lang="en-US" sz="1600" u="sng" dirty="0"/>
              <a:t>Blended</a:t>
            </a:r>
          </a:p>
          <a:p>
            <a:pPr marL="457200" lvl="1" indent="0">
              <a:buNone/>
            </a:pPr>
            <a:r>
              <a:rPr lang="en-US" sz="1600" dirty="0"/>
              <a:t>30% to 74% online</a:t>
            </a:r>
          </a:p>
          <a:p>
            <a:pPr marL="457200" lvl="1" indent="0">
              <a:buNone/>
            </a:pPr>
            <a:endParaRPr lang="en-US" sz="1600" dirty="0"/>
          </a:p>
          <a:p>
            <a:pPr marL="0" indent="0">
              <a:buNone/>
            </a:pPr>
            <a:r>
              <a:rPr lang="en-US" sz="1600" u="sng" dirty="0"/>
              <a:t>Partially Online</a:t>
            </a:r>
            <a:endParaRPr lang="en-US" sz="1600" dirty="0"/>
          </a:p>
          <a:p>
            <a:pPr marL="457200" lvl="1" indent="0">
              <a:buNone/>
            </a:pPr>
            <a:r>
              <a:rPr lang="en-US" sz="1600" dirty="0"/>
              <a:t>75% to 99% online</a:t>
            </a:r>
          </a:p>
          <a:p>
            <a:pPr marL="457200" lvl="1" indent="0">
              <a:buNone/>
            </a:pPr>
            <a:endParaRPr lang="en-US" sz="1600" dirty="0"/>
          </a:p>
          <a:p>
            <a:pPr marL="0" indent="0">
              <a:buNone/>
            </a:pPr>
            <a:r>
              <a:rPr lang="en-US" sz="1600" u="sng" dirty="0"/>
              <a:t>Online</a:t>
            </a:r>
          </a:p>
          <a:p>
            <a:pPr marL="457200" lvl="1" indent="0">
              <a:buNone/>
            </a:pPr>
            <a:r>
              <a:rPr lang="en-US" sz="1800" dirty="0"/>
              <a:t>100% online</a:t>
            </a:r>
          </a:p>
        </p:txBody>
      </p:sp>
      <p:sp>
        <p:nvSpPr>
          <p:cNvPr id="3" name="Text Placeholder 2"/>
          <p:cNvSpPr>
            <a:spLocks noGrp="1"/>
          </p:cNvSpPr>
          <p:nvPr>
            <p:ph type="body" sz="quarter" idx="12"/>
          </p:nvPr>
        </p:nvSpPr>
        <p:spPr>
          <a:xfrm>
            <a:off x="668040" y="607959"/>
            <a:ext cx="8184662" cy="991999"/>
          </a:xfrm>
        </p:spPr>
        <p:txBody>
          <a:bodyPr/>
          <a:lstStyle/>
          <a:p>
            <a:pPr algn="ctr"/>
            <a:r>
              <a:rPr lang="en-US" dirty="0"/>
              <a:t>Instructional Mode Comparison - UMSL</a:t>
            </a:r>
          </a:p>
        </p:txBody>
      </p:sp>
    </p:spTree>
    <p:extLst>
      <p:ext uri="{BB962C8B-B14F-4D97-AF65-F5344CB8AC3E}">
        <p14:creationId xmlns:p14="http://schemas.microsoft.com/office/powerpoint/2010/main" val="2294823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537852"/>
            <a:ext cx="7047811" cy="4712189"/>
          </a:xfrm>
        </p:spPr>
        <p:txBody>
          <a:bodyPr/>
          <a:lstStyle/>
          <a:p>
            <a:pPr marL="0" indent="0">
              <a:buNone/>
            </a:pPr>
            <a:r>
              <a:rPr lang="en-US" sz="1600" u="sng" dirty="0"/>
              <a:t>Classroom Based</a:t>
            </a:r>
          </a:p>
          <a:p>
            <a:pPr marL="457200" lvl="1" indent="0">
              <a:buNone/>
            </a:pPr>
            <a:r>
              <a:rPr lang="en-US" sz="1600" dirty="0"/>
              <a:t>0% to 29% online </a:t>
            </a:r>
          </a:p>
          <a:p>
            <a:pPr marL="457200" lvl="1" indent="0">
              <a:buNone/>
            </a:pPr>
            <a:r>
              <a:rPr lang="en-US" sz="1600" dirty="0"/>
              <a:t>Forced to online during campus weather/other emergency</a:t>
            </a:r>
          </a:p>
          <a:p>
            <a:pPr marL="457200" lvl="1" indent="0">
              <a:buNone/>
            </a:pPr>
            <a:endParaRPr lang="en-US" sz="1600" dirty="0"/>
          </a:p>
          <a:p>
            <a:pPr marL="0" indent="0">
              <a:buNone/>
            </a:pPr>
            <a:r>
              <a:rPr lang="en-US" sz="1600" u="sng" dirty="0"/>
              <a:t>Blended</a:t>
            </a:r>
          </a:p>
          <a:p>
            <a:pPr marL="457200" lvl="1" indent="0">
              <a:buNone/>
            </a:pPr>
            <a:r>
              <a:rPr lang="en-US" sz="1600" dirty="0"/>
              <a:t>30% to 74% online</a:t>
            </a:r>
          </a:p>
          <a:p>
            <a:pPr marL="457200" lvl="1" indent="0">
              <a:buNone/>
            </a:pPr>
            <a:endParaRPr lang="en-US" sz="1600" dirty="0"/>
          </a:p>
          <a:p>
            <a:pPr marL="0" indent="0">
              <a:buNone/>
            </a:pPr>
            <a:r>
              <a:rPr lang="en-US" sz="1600" u="sng" dirty="0"/>
              <a:t>Primarily Online</a:t>
            </a:r>
            <a:endParaRPr lang="en-US" sz="1600" dirty="0"/>
          </a:p>
          <a:p>
            <a:pPr marL="457200" lvl="1" indent="0">
              <a:buNone/>
            </a:pPr>
            <a:r>
              <a:rPr lang="en-US" sz="1600" dirty="0"/>
              <a:t>75% to 99% online</a:t>
            </a:r>
          </a:p>
          <a:p>
            <a:pPr marL="457200" lvl="1" indent="0">
              <a:buNone/>
            </a:pPr>
            <a:endParaRPr lang="en-US" sz="1600" dirty="0"/>
          </a:p>
          <a:p>
            <a:pPr marL="0" indent="0">
              <a:buNone/>
            </a:pPr>
            <a:r>
              <a:rPr lang="en-US" sz="1600" u="sng" dirty="0"/>
              <a:t>Wholly Online </a:t>
            </a:r>
          </a:p>
          <a:p>
            <a:pPr marL="0" indent="0">
              <a:buNone/>
            </a:pPr>
            <a:r>
              <a:rPr lang="en-US" sz="1600" dirty="0"/>
              <a:t>	</a:t>
            </a:r>
            <a:r>
              <a:rPr lang="en-US" sz="1800" dirty="0"/>
              <a:t>100% online</a:t>
            </a:r>
          </a:p>
          <a:p>
            <a:pPr marL="0" indent="0">
              <a:buNone/>
            </a:pPr>
            <a:r>
              <a:rPr lang="en-US" sz="1800" dirty="0"/>
              <a:t>	Starting fall semester 2021</a:t>
            </a:r>
          </a:p>
        </p:txBody>
      </p:sp>
      <p:sp>
        <p:nvSpPr>
          <p:cNvPr id="3" name="Text Placeholder 2"/>
          <p:cNvSpPr>
            <a:spLocks noGrp="1"/>
          </p:cNvSpPr>
          <p:nvPr>
            <p:ph type="body" sz="quarter" idx="12"/>
          </p:nvPr>
        </p:nvSpPr>
        <p:spPr>
          <a:xfrm>
            <a:off x="668040" y="607959"/>
            <a:ext cx="8184662" cy="991999"/>
          </a:xfrm>
        </p:spPr>
        <p:txBody>
          <a:bodyPr/>
          <a:lstStyle/>
          <a:p>
            <a:pPr algn="ctr"/>
            <a:r>
              <a:rPr lang="en-US" dirty="0"/>
              <a:t>Instructional Modes – S&amp;T</a:t>
            </a:r>
          </a:p>
        </p:txBody>
      </p:sp>
    </p:spTree>
    <p:extLst>
      <p:ext uri="{BB962C8B-B14F-4D97-AF65-F5344CB8AC3E}">
        <p14:creationId xmlns:p14="http://schemas.microsoft.com/office/powerpoint/2010/main" val="3864811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0478" y="1439351"/>
            <a:ext cx="7723044" cy="5076859"/>
          </a:xfrm>
        </p:spPr>
        <p:txBody>
          <a:bodyPr/>
          <a:lstStyle/>
          <a:p>
            <a:pPr marL="0" indent="0">
              <a:buNone/>
            </a:pPr>
            <a:r>
              <a:rPr lang="en-US" sz="1800" dirty="0"/>
              <a:t>S&amp;T Student Academic Regulations state “The individual instructor determines the number and nature of absences allowable in each course.”  Do the instructional mode requirements alter this?  </a:t>
            </a:r>
          </a:p>
          <a:p>
            <a:pPr marL="0" indent="0">
              <a:buNone/>
            </a:pPr>
            <a:endParaRPr lang="en-US" sz="1800" dirty="0"/>
          </a:p>
          <a:p>
            <a:pPr marL="0" indent="0">
              <a:buNone/>
            </a:pPr>
            <a:r>
              <a:rPr lang="en-US" sz="1800" dirty="0"/>
              <a:t>If a student physically attends less than 71/30/1 percent of a classroom/blended/partially-online class, is the instructor obligated to drop them, or give them a failing grade?</a:t>
            </a:r>
          </a:p>
          <a:p>
            <a:pPr marL="0" indent="0">
              <a:buNone/>
            </a:pPr>
            <a:endParaRPr lang="en-US" sz="1800" dirty="0"/>
          </a:p>
          <a:p>
            <a:pPr marL="0" indent="0">
              <a:buNone/>
            </a:pPr>
            <a:r>
              <a:rPr lang="en-US" sz="1800" dirty="0"/>
              <a:t>If a student physically attends more than 0/75/30 percent of a wholly-online/primarily-online/blended course, is the instructor obligated to drop them, or give them a failing grade?</a:t>
            </a:r>
          </a:p>
          <a:p>
            <a:pPr marL="0" indent="0">
              <a:buNone/>
            </a:pPr>
            <a:endParaRPr lang="en-US" sz="1800" dirty="0"/>
          </a:p>
          <a:p>
            <a:pPr marL="0" indent="0">
              <a:buNone/>
            </a:pPr>
            <a:r>
              <a:rPr lang="en-US" sz="1800" dirty="0"/>
              <a:t>Is an instructor allowed to present more than 29/74/99 percent of classroom-based/blended/primarily-online courses online, provided they make available at least 71/30/1 percent of the same course material face-to-face?  Example – a classroom instructor allows students to attend every lecture live, but also presents it live as a zoom session.</a:t>
            </a:r>
          </a:p>
        </p:txBody>
      </p:sp>
      <p:sp>
        <p:nvSpPr>
          <p:cNvPr id="3" name="Text Placeholder 2"/>
          <p:cNvSpPr>
            <a:spLocks noGrp="1"/>
          </p:cNvSpPr>
          <p:nvPr>
            <p:ph type="body" sz="quarter" idx="12"/>
          </p:nvPr>
        </p:nvSpPr>
        <p:spPr>
          <a:xfrm>
            <a:off x="479669" y="629992"/>
            <a:ext cx="8184662" cy="991999"/>
          </a:xfrm>
        </p:spPr>
        <p:txBody>
          <a:bodyPr/>
          <a:lstStyle/>
          <a:p>
            <a:pPr algn="ctr"/>
            <a:r>
              <a:rPr lang="en-US" dirty="0"/>
              <a:t>Questions</a:t>
            </a:r>
          </a:p>
        </p:txBody>
      </p:sp>
    </p:spTree>
    <p:extLst>
      <p:ext uri="{BB962C8B-B14F-4D97-AF65-F5344CB8AC3E}">
        <p14:creationId xmlns:p14="http://schemas.microsoft.com/office/powerpoint/2010/main" val="4112184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3845" y="1164143"/>
            <a:ext cx="7776310" cy="5396455"/>
          </a:xfrm>
        </p:spPr>
        <p:txBody>
          <a:bodyPr/>
          <a:lstStyle/>
          <a:p>
            <a:pPr marL="0" indent="0">
              <a:buNone/>
            </a:pPr>
            <a:r>
              <a:rPr lang="en-US" sz="1800" dirty="0"/>
              <a:t>If the instructor presents some of the course material online, are they obligated to monitor student use of the online resources, to verify students has devoted sufficient time to qualify as “attending” the online portion of the course?</a:t>
            </a:r>
          </a:p>
          <a:p>
            <a:pPr marL="0" indent="0">
              <a:buNone/>
            </a:pPr>
            <a:endParaRPr lang="en-US" sz="1800" dirty="0"/>
          </a:p>
          <a:p>
            <a:pPr marL="0" indent="0">
              <a:buNone/>
            </a:pPr>
            <a:r>
              <a:rPr lang="en-US" sz="1800" dirty="0"/>
              <a:t>If an instructor offers to attend a classroom in-person to present a lecture, but knows in advance that all students would prefer to participate remotely, is the instructor allowed to give the lecture only as a zoom session, and count it as an face-to-face meeting?  If so, can the instructor give the zoom meeting from any location, or must they be in the assigned (now empty) classroom during the zoom session?</a:t>
            </a:r>
          </a:p>
          <a:p>
            <a:pPr marL="0" indent="0">
              <a:buNone/>
            </a:pPr>
            <a:endParaRPr lang="en-US" sz="1800" dirty="0"/>
          </a:p>
          <a:p>
            <a:pPr marL="0" indent="0">
              <a:buNone/>
            </a:pPr>
            <a:r>
              <a:rPr lang="en-US" sz="1800" dirty="0"/>
              <a:t>Will blended and partially online courses be assigned sufficient classroom space, to allow the instructor to meet with the entire section at once, for the maximum amount of time an instructor is allowed to do so?  If not, where is the required face-to-face interaction expected to occur?  How small must the student groups be, and how much time is the instructor expected to invest in these face-to-face meetings?</a:t>
            </a:r>
          </a:p>
        </p:txBody>
      </p:sp>
      <p:sp>
        <p:nvSpPr>
          <p:cNvPr id="3" name="Text Placeholder 2"/>
          <p:cNvSpPr>
            <a:spLocks noGrp="1"/>
          </p:cNvSpPr>
          <p:nvPr>
            <p:ph type="body" sz="quarter" idx="12"/>
          </p:nvPr>
        </p:nvSpPr>
        <p:spPr>
          <a:xfrm>
            <a:off x="479669" y="399171"/>
            <a:ext cx="8184662" cy="421851"/>
          </a:xfrm>
        </p:spPr>
        <p:txBody>
          <a:bodyPr>
            <a:normAutofit fontScale="92500" lnSpcReduction="20000"/>
          </a:bodyPr>
          <a:lstStyle/>
          <a:p>
            <a:pPr algn="ctr"/>
            <a:r>
              <a:rPr lang="en-US" dirty="0"/>
              <a:t>Questions</a:t>
            </a:r>
          </a:p>
        </p:txBody>
      </p:sp>
    </p:spTree>
    <p:extLst>
      <p:ext uri="{BB962C8B-B14F-4D97-AF65-F5344CB8AC3E}">
        <p14:creationId xmlns:p14="http://schemas.microsoft.com/office/powerpoint/2010/main" val="534558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3845" y="1439351"/>
            <a:ext cx="7776310" cy="5121247"/>
          </a:xfrm>
        </p:spPr>
        <p:txBody>
          <a:bodyPr/>
          <a:lstStyle/>
          <a:p>
            <a:pPr marL="0" indent="0">
              <a:buNone/>
            </a:pPr>
            <a:r>
              <a:rPr lang="en-US" sz="1800" dirty="0"/>
              <a:t>Is an instructor required to be in a classroom during a face-to-face meeting?  (In at least one classroom-based section this semester, the instructor requires students to be in the classroom at class time, while he presents the material over a zoom session, from a distant location.)</a:t>
            </a:r>
          </a:p>
          <a:p>
            <a:pPr marL="0" indent="0">
              <a:buNone/>
            </a:pPr>
            <a:endParaRPr lang="en-US" sz="1800" dirty="0"/>
          </a:p>
          <a:p>
            <a:pPr marL="0" indent="0">
              <a:buNone/>
            </a:pPr>
            <a:r>
              <a:rPr lang="en-US" sz="1800" dirty="0"/>
              <a:t>Will the declaration of weather/pandemic/other emergencies, which force movement of face-to-face meetings to online, change the percentage of course content which must be held face-to-face?  If so, will this change be automatic, or at the discretion of some person or group?  How will it be communicated to instructors and students?</a:t>
            </a:r>
          </a:p>
          <a:p>
            <a:pPr marL="0" indent="0">
              <a:buNone/>
            </a:pPr>
            <a:endParaRPr lang="en-US" sz="1800" dirty="0"/>
          </a:p>
          <a:p>
            <a:pPr marL="0" indent="0">
              <a:buNone/>
            </a:pPr>
            <a:r>
              <a:rPr lang="en-US" sz="1800" dirty="0"/>
              <a:t>Are instructors obligated to put the minimum and maximum attendance guidance/rules for their assigned instructional mode in their syllabi - especially if it can result in a student being dropped from, or failing, a course?</a:t>
            </a:r>
          </a:p>
          <a:p>
            <a:pPr marL="0" indent="0">
              <a:buNone/>
            </a:pPr>
            <a:endParaRPr lang="en-US" sz="1800" dirty="0"/>
          </a:p>
          <a:p>
            <a:pPr marL="0" indent="0">
              <a:buNone/>
            </a:pPr>
            <a:endParaRPr lang="en-US" sz="1800" dirty="0"/>
          </a:p>
        </p:txBody>
      </p:sp>
      <p:sp>
        <p:nvSpPr>
          <p:cNvPr id="3" name="Text Placeholder 2"/>
          <p:cNvSpPr>
            <a:spLocks noGrp="1"/>
          </p:cNvSpPr>
          <p:nvPr>
            <p:ph type="body" sz="quarter" idx="12"/>
          </p:nvPr>
        </p:nvSpPr>
        <p:spPr>
          <a:xfrm>
            <a:off x="479669" y="510306"/>
            <a:ext cx="8184662" cy="528382"/>
          </a:xfrm>
        </p:spPr>
        <p:txBody>
          <a:bodyPr/>
          <a:lstStyle/>
          <a:p>
            <a:pPr algn="ctr"/>
            <a:r>
              <a:rPr lang="en-US" dirty="0"/>
              <a:t>Questions</a:t>
            </a:r>
          </a:p>
        </p:txBody>
      </p:sp>
    </p:spTree>
    <p:extLst>
      <p:ext uri="{BB962C8B-B14F-4D97-AF65-F5344CB8AC3E}">
        <p14:creationId xmlns:p14="http://schemas.microsoft.com/office/powerpoint/2010/main" val="3947899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3845" y="1439351"/>
            <a:ext cx="7776310" cy="5121247"/>
          </a:xfrm>
        </p:spPr>
        <p:txBody>
          <a:bodyPr/>
          <a:lstStyle/>
          <a:p>
            <a:pPr marL="0" indent="0">
              <a:buNone/>
            </a:pPr>
            <a:r>
              <a:rPr lang="en-US" sz="1800" dirty="0"/>
              <a:t>What, if any, meeting space will the university provide to instructors who are required to conduct 1% or more of their classes face-to-face?  </a:t>
            </a:r>
          </a:p>
          <a:p>
            <a:pPr marL="0" indent="0">
              <a:buNone/>
            </a:pPr>
            <a:endParaRPr lang="en-US" sz="1800" dirty="0"/>
          </a:p>
          <a:p>
            <a:pPr marL="0" indent="0">
              <a:buNone/>
            </a:pPr>
            <a:r>
              <a:rPr lang="en-US" sz="1800" dirty="0"/>
              <a:t>Will the registrar reserve a room large enough to accommodate 100% of the enrolled students for the amount of time the class will be taught face-to-face, for exams or other purposes?  If not, will any meeting space other than the instructor’s office be made available?</a:t>
            </a:r>
          </a:p>
          <a:p>
            <a:pPr marL="0" indent="0">
              <a:buNone/>
            </a:pPr>
            <a:endParaRPr lang="en-US" sz="1800" dirty="0"/>
          </a:p>
          <a:p>
            <a:pPr marL="0" indent="0">
              <a:buNone/>
            </a:pPr>
            <a:r>
              <a:rPr lang="en-US" sz="1800" dirty="0"/>
              <a:t>If a classroom/lab is available only for a portion of the class meeting time, or only for a portion of the students enrolled in the class, who will decide on the appropriate size of the space and times it is available to the class?</a:t>
            </a:r>
          </a:p>
          <a:p>
            <a:pPr marL="0" indent="0">
              <a:buNone/>
            </a:pPr>
            <a:endParaRPr lang="en-US" sz="1800" dirty="0"/>
          </a:p>
          <a:p>
            <a:pPr marL="0" indent="0">
              <a:buNone/>
            </a:pPr>
            <a:endParaRPr lang="en-US" sz="1800" dirty="0"/>
          </a:p>
        </p:txBody>
      </p:sp>
      <p:sp>
        <p:nvSpPr>
          <p:cNvPr id="3" name="Text Placeholder 2"/>
          <p:cNvSpPr>
            <a:spLocks noGrp="1"/>
          </p:cNvSpPr>
          <p:nvPr>
            <p:ph type="body" sz="quarter" idx="12"/>
          </p:nvPr>
        </p:nvSpPr>
        <p:spPr>
          <a:xfrm>
            <a:off x="479669" y="510306"/>
            <a:ext cx="8184662" cy="528382"/>
          </a:xfrm>
        </p:spPr>
        <p:txBody>
          <a:bodyPr/>
          <a:lstStyle/>
          <a:p>
            <a:pPr algn="ctr"/>
            <a:r>
              <a:rPr lang="en-US" dirty="0"/>
              <a:t>Questions</a:t>
            </a:r>
          </a:p>
        </p:txBody>
      </p:sp>
    </p:spTree>
    <p:extLst>
      <p:ext uri="{BB962C8B-B14F-4D97-AF65-F5344CB8AC3E}">
        <p14:creationId xmlns:p14="http://schemas.microsoft.com/office/powerpoint/2010/main" val="2812737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rPr>
              <a:t>E</a:t>
            </a:r>
            <a:r>
              <a:rPr lang="en-US" sz="3600" dirty="0">
                <a:solidFill>
                  <a:srgbClr val="003B49"/>
                </a:solidFill>
                <a:latin typeface="Orgon Slab" panose="02000503000000020004" pitchFamily="50" charset="0"/>
              </a:rPr>
              <a:t>.	Committee on Excellence in 				Teaching</a:t>
            </a:r>
          </a:p>
          <a:p>
            <a:pPr marL="0" indent="0" defTabSz="685800">
              <a:buNone/>
            </a:pPr>
            <a:r>
              <a:rPr lang="en-US" sz="3600" dirty="0">
                <a:solidFill>
                  <a:srgbClr val="003B49"/>
                </a:solidFill>
                <a:latin typeface="Orgon Slab" panose="02000503000000020004" pitchFamily="50" charset="0"/>
              </a:rPr>
              <a:t>		D. Oerther</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279975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A08F-03AD-E94E-8243-169605275D33}"/>
              </a:ext>
            </a:extLst>
          </p:cNvPr>
          <p:cNvSpPr>
            <a:spLocks noGrp="1"/>
          </p:cNvSpPr>
          <p:nvPr>
            <p:ph type="ctrTitle"/>
          </p:nvPr>
        </p:nvSpPr>
        <p:spPr/>
        <p:txBody>
          <a:bodyPr/>
          <a:lstStyle/>
          <a:p>
            <a:r>
              <a:rPr lang="en-US" dirty="0"/>
              <a:t>From CET 1.0 to SET 2.0</a:t>
            </a:r>
          </a:p>
        </p:txBody>
      </p:sp>
      <p:sp>
        <p:nvSpPr>
          <p:cNvPr id="3" name="Subtitle 2">
            <a:extLst>
              <a:ext uri="{FF2B5EF4-FFF2-40B4-BE49-F238E27FC236}">
                <a16:creationId xmlns:a16="http://schemas.microsoft.com/office/drawing/2014/main" id="{8C70FC02-99CA-E740-AFBB-54D14F0D505B}"/>
              </a:ext>
            </a:extLst>
          </p:cNvPr>
          <p:cNvSpPr>
            <a:spLocks noGrp="1"/>
          </p:cNvSpPr>
          <p:nvPr>
            <p:ph type="subTitle" idx="1"/>
          </p:nvPr>
        </p:nvSpPr>
        <p:spPr/>
        <p:txBody>
          <a:bodyPr/>
          <a:lstStyle/>
          <a:p>
            <a:r>
              <a:rPr lang="en-US" dirty="0"/>
              <a:t>Daniel B. </a:t>
            </a:r>
            <a:r>
              <a:rPr lang="en-US" dirty="0" err="1"/>
              <a:t>Oerther</a:t>
            </a:r>
            <a:endParaRPr lang="en-US" dirty="0"/>
          </a:p>
          <a:p>
            <a:r>
              <a:rPr lang="en-US" dirty="0"/>
              <a:t>Chair, Committee for Effective Teaching 2020-2021</a:t>
            </a:r>
          </a:p>
        </p:txBody>
      </p:sp>
    </p:spTree>
    <p:extLst>
      <p:ext uri="{BB962C8B-B14F-4D97-AF65-F5344CB8AC3E}">
        <p14:creationId xmlns:p14="http://schemas.microsoft.com/office/powerpoint/2010/main" val="30663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III.	Campus Reports</a:t>
            </a:r>
          </a:p>
          <a:p>
            <a:pPr marL="858838" lvl="1" indent="-858838" defTabSz="685800">
              <a:buNone/>
            </a:pPr>
            <a:r>
              <a:rPr lang="en-US" sz="3600" dirty="0">
                <a:solidFill>
                  <a:srgbClr val="003B49"/>
                </a:solidFill>
                <a:latin typeface="Orgon Slab" panose="02000503000000020004" pitchFamily="50" charset="0"/>
              </a:rPr>
              <a:t>	B.	Student Council</a:t>
            </a:r>
          </a:p>
          <a:p>
            <a:pPr marL="858838" lvl="1" indent="-858838" defTabSz="685800">
              <a:buNone/>
            </a:pPr>
            <a:r>
              <a:rPr lang="en-US" sz="3600" dirty="0">
                <a:solidFill>
                  <a:srgbClr val="003B49"/>
                </a:solidFill>
                <a:latin typeface="Orgon Slab" panose="02000503000000020004" pitchFamily="50" charset="0"/>
              </a:rPr>
              <a:t>		L. Hierlmeier</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1149175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7B56-2A22-C440-A03E-2A7A81523E3E}"/>
              </a:ext>
            </a:extLst>
          </p:cNvPr>
          <p:cNvSpPr>
            <a:spLocks noGrp="1"/>
          </p:cNvSpPr>
          <p:nvPr>
            <p:ph type="title"/>
          </p:nvPr>
        </p:nvSpPr>
        <p:spPr/>
        <p:txBody>
          <a:bodyPr/>
          <a:lstStyle/>
          <a:p>
            <a:r>
              <a:rPr lang="en-US" dirty="0"/>
              <a:t>Original Charge</a:t>
            </a:r>
          </a:p>
        </p:txBody>
      </p:sp>
      <p:sp>
        <p:nvSpPr>
          <p:cNvPr id="3" name="Content Placeholder 2">
            <a:extLst>
              <a:ext uri="{FF2B5EF4-FFF2-40B4-BE49-F238E27FC236}">
                <a16:creationId xmlns:a16="http://schemas.microsoft.com/office/drawing/2014/main" id="{4AA9CB78-E57C-8A42-AAF3-99B01EAA1381}"/>
              </a:ext>
            </a:extLst>
          </p:cNvPr>
          <p:cNvSpPr>
            <a:spLocks noGrp="1"/>
          </p:cNvSpPr>
          <p:nvPr>
            <p:ph idx="1"/>
          </p:nvPr>
        </p:nvSpPr>
        <p:spPr/>
        <p:txBody>
          <a:bodyPr>
            <a:normAutofit/>
          </a:bodyPr>
          <a:lstStyle/>
          <a:p>
            <a:pPr marL="0" indent="0">
              <a:buNone/>
            </a:pPr>
            <a:r>
              <a:rPr lang="en-US" sz="2700" dirty="0"/>
              <a:t>In September 2019, the Curators asked the Provost to:</a:t>
            </a:r>
          </a:p>
          <a:p>
            <a:pPr marL="728663" lvl="1" indent="-385763">
              <a:buFont typeface="+mj-lt"/>
              <a:buAutoNum type="arabicPeriod"/>
            </a:pPr>
            <a:r>
              <a:rPr lang="en-US" sz="2400" dirty="0"/>
              <a:t>Identify and report baseline teaching effectiveness;</a:t>
            </a:r>
          </a:p>
          <a:p>
            <a:pPr marL="728663" lvl="1" indent="-385763">
              <a:buFont typeface="+mj-lt"/>
              <a:buAutoNum type="arabicPeriod"/>
            </a:pPr>
            <a:r>
              <a:rPr lang="en-US" sz="2400" dirty="0"/>
              <a:t>Develop and implement a plan to improve teaching effectiveness; and</a:t>
            </a:r>
          </a:p>
          <a:p>
            <a:pPr marL="728663" lvl="1" indent="-385763">
              <a:buFont typeface="+mj-lt"/>
              <a:buAutoNum type="arabicPeriod"/>
            </a:pPr>
            <a:r>
              <a:rPr lang="en-US" sz="2400" dirty="0"/>
              <a:t>Assess improvement.</a:t>
            </a:r>
          </a:p>
        </p:txBody>
      </p:sp>
    </p:spTree>
    <p:extLst>
      <p:ext uri="{BB962C8B-B14F-4D97-AF65-F5344CB8AC3E}">
        <p14:creationId xmlns:p14="http://schemas.microsoft.com/office/powerpoint/2010/main" val="2056679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3E84-711D-DC44-81DB-A496E6F66642}"/>
              </a:ext>
            </a:extLst>
          </p:cNvPr>
          <p:cNvSpPr>
            <a:spLocks noGrp="1"/>
          </p:cNvSpPr>
          <p:nvPr>
            <p:ph type="title"/>
          </p:nvPr>
        </p:nvSpPr>
        <p:spPr/>
        <p:txBody>
          <a:bodyPr/>
          <a:lstStyle/>
          <a:p>
            <a:pPr algn="ctr"/>
            <a:r>
              <a:rPr lang="en-US" dirty="0"/>
              <a:t>Process Diagram (from CET 1.0 to SET 2.0)</a:t>
            </a:r>
          </a:p>
        </p:txBody>
      </p:sp>
      <p:sp>
        <p:nvSpPr>
          <p:cNvPr id="8" name="Content Placeholder 7">
            <a:extLst>
              <a:ext uri="{FF2B5EF4-FFF2-40B4-BE49-F238E27FC236}">
                <a16:creationId xmlns:a16="http://schemas.microsoft.com/office/drawing/2014/main" id="{FAB07106-F698-2441-AE3A-842DD02986C1}"/>
              </a:ext>
            </a:extLst>
          </p:cNvPr>
          <p:cNvSpPr>
            <a:spLocks noGrp="1"/>
          </p:cNvSpPr>
          <p:nvPr>
            <p:ph idx="1"/>
          </p:nvPr>
        </p:nvSpPr>
        <p:spPr>
          <a:xfrm>
            <a:off x="628650" y="2226469"/>
            <a:ext cx="3943350" cy="3263504"/>
          </a:xfrm>
        </p:spPr>
        <p:txBody>
          <a:bodyPr>
            <a:normAutofit fontScale="77500" lnSpcReduction="20000"/>
          </a:bodyPr>
          <a:lstStyle/>
          <a:p>
            <a:pPr marL="0" indent="0">
              <a:buNone/>
            </a:pPr>
            <a:r>
              <a:rPr lang="en-US" dirty="0"/>
              <a:t>Missouri S&amp;T defines effective teaching as locally optimized instruction - sensitive to students, leveraging faculty expertise, and supported by institutional resources - which achieves measured improvements in the knowledge, skills, and attitudes of students. </a:t>
            </a:r>
          </a:p>
          <a:p>
            <a:pPr marL="0" indent="0">
              <a:buNone/>
            </a:pPr>
            <a:r>
              <a:rPr lang="en-US" dirty="0"/>
              <a:t>The four attributes of effective teaching we intend to assess are:</a:t>
            </a:r>
          </a:p>
          <a:p>
            <a:pPr marL="731044" indent="-383381">
              <a:buFont typeface="+mj-lt"/>
              <a:buAutoNum type="arabicPeriod"/>
            </a:pPr>
            <a:r>
              <a:rPr lang="en-US" dirty="0"/>
              <a:t>up-to-date content;</a:t>
            </a:r>
          </a:p>
          <a:p>
            <a:pPr marL="731044" indent="-383381">
              <a:buFont typeface="+mj-lt"/>
              <a:buAutoNum type="arabicPeriod"/>
            </a:pPr>
            <a:r>
              <a:rPr lang="en-US" dirty="0"/>
              <a:t>an intentional approach to pedagogy;</a:t>
            </a:r>
          </a:p>
          <a:p>
            <a:pPr marL="731044" indent="-383381">
              <a:buFont typeface="+mj-lt"/>
              <a:buAutoNum type="arabicPeriod"/>
            </a:pPr>
            <a:r>
              <a:rPr lang="en-US" dirty="0"/>
              <a:t>clarity of assignments, schedule, due dates, and grading  criteria; and</a:t>
            </a:r>
          </a:p>
          <a:p>
            <a:pPr marL="731044" indent="-383381">
              <a:buFont typeface="+mj-lt"/>
              <a:buAutoNum type="arabicPeriod"/>
            </a:pPr>
            <a:r>
              <a:rPr lang="en-US" dirty="0"/>
              <a:t>outcomes-based instruction</a:t>
            </a:r>
          </a:p>
        </p:txBody>
      </p:sp>
      <p:sp>
        <p:nvSpPr>
          <p:cNvPr id="3" name="Rounded Rectangle 2">
            <a:extLst>
              <a:ext uri="{FF2B5EF4-FFF2-40B4-BE49-F238E27FC236}">
                <a16:creationId xmlns:a16="http://schemas.microsoft.com/office/drawing/2014/main" id="{57FA62C1-F8EC-8A4D-8956-255C43698B5D}"/>
              </a:ext>
            </a:extLst>
          </p:cNvPr>
          <p:cNvSpPr/>
          <p:nvPr/>
        </p:nvSpPr>
        <p:spPr>
          <a:xfrm>
            <a:off x="5514975" y="2125266"/>
            <a:ext cx="3086100"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General Questions</a:t>
            </a:r>
          </a:p>
        </p:txBody>
      </p:sp>
      <p:sp>
        <p:nvSpPr>
          <p:cNvPr id="4" name="Rounded Rectangle 3">
            <a:extLst>
              <a:ext uri="{FF2B5EF4-FFF2-40B4-BE49-F238E27FC236}">
                <a16:creationId xmlns:a16="http://schemas.microsoft.com/office/drawing/2014/main" id="{FD37B9AA-84D6-AD40-BA5F-3EBF4BF29CBE}"/>
              </a:ext>
            </a:extLst>
          </p:cNvPr>
          <p:cNvSpPr/>
          <p:nvPr/>
        </p:nvSpPr>
        <p:spPr>
          <a:xfrm>
            <a:off x="5514975" y="2833926"/>
            <a:ext cx="3086100" cy="685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Content Questions</a:t>
            </a:r>
          </a:p>
        </p:txBody>
      </p:sp>
      <p:sp>
        <p:nvSpPr>
          <p:cNvPr id="5" name="Rounded Rectangle 4">
            <a:extLst>
              <a:ext uri="{FF2B5EF4-FFF2-40B4-BE49-F238E27FC236}">
                <a16:creationId xmlns:a16="http://schemas.microsoft.com/office/drawing/2014/main" id="{69AC4D2E-0D16-7A4D-84EB-CFD8B42D8248}"/>
              </a:ext>
            </a:extLst>
          </p:cNvPr>
          <p:cNvSpPr/>
          <p:nvPr/>
        </p:nvSpPr>
        <p:spPr>
          <a:xfrm>
            <a:off x="5514975" y="3542586"/>
            <a:ext cx="30861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black"/>
                </a:solidFill>
                <a:latin typeface="Calibri" panose="020F0502020204030204"/>
              </a:rPr>
              <a:t>Pedagogy Questions</a:t>
            </a:r>
          </a:p>
        </p:txBody>
      </p:sp>
      <p:sp>
        <p:nvSpPr>
          <p:cNvPr id="6" name="Rounded Rectangle 5">
            <a:extLst>
              <a:ext uri="{FF2B5EF4-FFF2-40B4-BE49-F238E27FC236}">
                <a16:creationId xmlns:a16="http://schemas.microsoft.com/office/drawing/2014/main" id="{7BA159F1-3FB5-AE46-8530-60F2138A7063}"/>
              </a:ext>
            </a:extLst>
          </p:cNvPr>
          <p:cNvSpPr/>
          <p:nvPr/>
        </p:nvSpPr>
        <p:spPr>
          <a:xfrm>
            <a:off x="5514975" y="4250294"/>
            <a:ext cx="30861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Communication Questions</a:t>
            </a:r>
          </a:p>
        </p:txBody>
      </p:sp>
      <p:sp>
        <p:nvSpPr>
          <p:cNvPr id="7" name="Rounded Rectangle 6">
            <a:extLst>
              <a:ext uri="{FF2B5EF4-FFF2-40B4-BE49-F238E27FC236}">
                <a16:creationId xmlns:a16="http://schemas.microsoft.com/office/drawing/2014/main" id="{2478496F-F801-2C41-B71E-CB57753946CA}"/>
              </a:ext>
            </a:extLst>
          </p:cNvPr>
          <p:cNvSpPr/>
          <p:nvPr/>
        </p:nvSpPr>
        <p:spPr>
          <a:xfrm>
            <a:off x="5514975" y="4958954"/>
            <a:ext cx="30861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Instruction Questions</a:t>
            </a:r>
          </a:p>
        </p:txBody>
      </p:sp>
      <p:sp>
        <p:nvSpPr>
          <p:cNvPr id="9" name="Right Brace 8">
            <a:extLst>
              <a:ext uri="{FF2B5EF4-FFF2-40B4-BE49-F238E27FC236}">
                <a16:creationId xmlns:a16="http://schemas.microsoft.com/office/drawing/2014/main" id="{8ED64210-F509-914C-BFBB-E2A758842434}"/>
              </a:ext>
            </a:extLst>
          </p:cNvPr>
          <p:cNvSpPr/>
          <p:nvPr/>
        </p:nvSpPr>
        <p:spPr>
          <a:xfrm>
            <a:off x="4743450" y="2226469"/>
            <a:ext cx="342900" cy="3429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Tree>
    <p:extLst>
      <p:ext uri="{BB962C8B-B14F-4D97-AF65-F5344CB8AC3E}">
        <p14:creationId xmlns:p14="http://schemas.microsoft.com/office/powerpoint/2010/main" val="1636944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3E84-711D-DC44-81DB-A496E6F66642}"/>
              </a:ext>
            </a:extLst>
          </p:cNvPr>
          <p:cNvSpPr>
            <a:spLocks noGrp="1"/>
          </p:cNvSpPr>
          <p:nvPr>
            <p:ph type="title"/>
          </p:nvPr>
        </p:nvSpPr>
        <p:spPr/>
        <p:txBody>
          <a:bodyPr/>
          <a:lstStyle/>
          <a:p>
            <a:pPr algn="ctr"/>
            <a:r>
              <a:rPr lang="en-US" dirty="0"/>
              <a:t>Process Diagram (State Mandated to SET 2.0)</a:t>
            </a:r>
          </a:p>
        </p:txBody>
      </p:sp>
      <p:sp>
        <p:nvSpPr>
          <p:cNvPr id="3" name="Rounded Rectangle 2">
            <a:extLst>
              <a:ext uri="{FF2B5EF4-FFF2-40B4-BE49-F238E27FC236}">
                <a16:creationId xmlns:a16="http://schemas.microsoft.com/office/drawing/2014/main" id="{57FA62C1-F8EC-8A4D-8956-255C43698B5D}"/>
              </a:ext>
            </a:extLst>
          </p:cNvPr>
          <p:cNvSpPr/>
          <p:nvPr/>
        </p:nvSpPr>
        <p:spPr>
          <a:xfrm>
            <a:off x="5514975" y="2125266"/>
            <a:ext cx="3086100"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General Questions</a:t>
            </a:r>
          </a:p>
        </p:txBody>
      </p:sp>
      <p:sp>
        <p:nvSpPr>
          <p:cNvPr id="4" name="Rounded Rectangle 3">
            <a:extLst>
              <a:ext uri="{FF2B5EF4-FFF2-40B4-BE49-F238E27FC236}">
                <a16:creationId xmlns:a16="http://schemas.microsoft.com/office/drawing/2014/main" id="{FD37B9AA-84D6-AD40-BA5F-3EBF4BF29CBE}"/>
              </a:ext>
            </a:extLst>
          </p:cNvPr>
          <p:cNvSpPr/>
          <p:nvPr/>
        </p:nvSpPr>
        <p:spPr>
          <a:xfrm>
            <a:off x="5514975" y="2833926"/>
            <a:ext cx="3086100" cy="685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Content Questions</a:t>
            </a:r>
          </a:p>
        </p:txBody>
      </p:sp>
      <p:sp>
        <p:nvSpPr>
          <p:cNvPr id="5" name="Rounded Rectangle 4">
            <a:extLst>
              <a:ext uri="{FF2B5EF4-FFF2-40B4-BE49-F238E27FC236}">
                <a16:creationId xmlns:a16="http://schemas.microsoft.com/office/drawing/2014/main" id="{69AC4D2E-0D16-7A4D-84EB-CFD8B42D8248}"/>
              </a:ext>
            </a:extLst>
          </p:cNvPr>
          <p:cNvSpPr/>
          <p:nvPr/>
        </p:nvSpPr>
        <p:spPr>
          <a:xfrm>
            <a:off x="5514975" y="3542586"/>
            <a:ext cx="30861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black"/>
                </a:solidFill>
                <a:latin typeface="Calibri" panose="020F0502020204030204"/>
              </a:rPr>
              <a:t>Pedagogy Questions</a:t>
            </a:r>
          </a:p>
        </p:txBody>
      </p:sp>
      <p:sp>
        <p:nvSpPr>
          <p:cNvPr id="6" name="Rounded Rectangle 5">
            <a:extLst>
              <a:ext uri="{FF2B5EF4-FFF2-40B4-BE49-F238E27FC236}">
                <a16:creationId xmlns:a16="http://schemas.microsoft.com/office/drawing/2014/main" id="{7BA159F1-3FB5-AE46-8530-60F2138A7063}"/>
              </a:ext>
            </a:extLst>
          </p:cNvPr>
          <p:cNvSpPr/>
          <p:nvPr/>
        </p:nvSpPr>
        <p:spPr>
          <a:xfrm>
            <a:off x="5514975" y="4250294"/>
            <a:ext cx="30861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Communication Questions</a:t>
            </a:r>
          </a:p>
        </p:txBody>
      </p:sp>
      <p:sp>
        <p:nvSpPr>
          <p:cNvPr id="7" name="Rounded Rectangle 6">
            <a:extLst>
              <a:ext uri="{FF2B5EF4-FFF2-40B4-BE49-F238E27FC236}">
                <a16:creationId xmlns:a16="http://schemas.microsoft.com/office/drawing/2014/main" id="{2478496F-F801-2C41-B71E-CB57753946CA}"/>
              </a:ext>
            </a:extLst>
          </p:cNvPr>
          <p:cNvSpPr/>
          <p:nvPr/>
        </p:nvSpPr>
        <p:spPr>
          <a:xfrm>
            <a:off x="5514975" y="4958954"/>
            <a:ext cx="30861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Instruction Questions</a:t>
            </a:r>
          </a:p>
        </p:txBody>
      </p:sp>
      <p:sp>
        <p:nvSpPr>
          <p:cNvPr id="10" name="Rectangle 9">
            <a:extLst>
              <a:ext uri="{FF2B5EF4-FFF2-40B4-BE49-F238E27FC236}">
                <a16:creationId xmlns:a16="http://schemas.microsoft.com/office/drawing/2014/main" id="{EEED948D-D979-5043-BED1-297BB95F9969}"/>
              </a:ext>
            </a:extLst>
          </p:cNvPr>
          <p:cNvSpPr/>
          <p:nvPr/>
        </p:nvSpPr>
        <p:spPr>
          <a:xfrm>
            <a:off x="617220" y="2137410"/>
            <a:ext cx="4114800"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white"/>
                </a:solidFill>
                <a:latin typeface="Calibri" panose="020F0502020204030204"/>
              </a:rPr>
              <a:t>1) I would tell other students that the instructor was effective in communicating the content of the course.</a:t>
            </a:r>
          </a:p>
        </p:txBody>
      </p:sp>
      <p:sp>
        <p:nvSpPr>
          <p:cNvPr id="11" name="Rectangle 10">
            <a:extLst>
              <a:ext uri="{FF2B5EF4-FFF2-40B4-BE49-F238E27FC236}">
                <a16:creationId xmlns:a16="http://schemas.microsoft.com/office/drawing/2014/main" id="{89ACFA5A-F700-4840-8C58-EE7E03702947}"/>
              </a:ext>
            </a:extLst>
          </p:cNvPr>
          <p:cNvSpPr/>
          <p:nvPr/>
        </p:nvSpPr>
        <p:spPr>
          <a:xfrm>
            <a:off x="617220" y="2846784"/>
            <a:ext cx="41148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white"/>
                </a:solidFill>
                <a:latin typeface="Calibri" panose="020F0502020204030204"/>
              </a:rPr>
              <a:t>2) I would tell other students that the instructor described and consistently followed course and grading policies.</a:t>
            </a:r>
          </a:p>
        </p:txBody>
      </p:sp>
      <p:sp>
        <p:nvSpPr>
          <p:cNvPr id="12" name="Rectangle 11">
            <a:extLst>
              <a:ext uri="{FF2B5EF4-FFF2-40B4-BE49-F238E27FC236}">
                <a16:creationId xmlns:a16="http://schemas.microsoft.com/office/drawing/2014/main" id="{6427E053-3514-FE4A-B616-1B32DE2A6B6C}"/>
              </a:ext>
            </a:extLst>
          </p:cNvPr>
          <p:cNvSpPr/>
          <p:nvPr/>
        </p:nvSpPr>
        <p:spPr>
          <a:xfrm>
            <a:off x="617220" y="3555444"/>
            <a:ext cx="41148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white"/>
                </a:solidFill>
                <a:latin typeface="Calibri" panose="020F0502020204030204"/>
              </a:rPr>
              <a:t>3) I would tell other students that the instructor was prepared for class.</a:t>
            </a:r>
          </a:p>
        </p:txBody>
      </p:sp>
      <p:sp>
        <p:nvSpPr>
          <p:cNvPr id="13" name="Rectangle 12">
            <a:extLst>
              <a:ext uri="{FF2B5EF4-FFF2-40B4-BE49-F238E27FC236}">
                <a16:creationId xmlns:a16="http://schemas.microsoft.com/office/drawing/2014/main" id="{F33461F0-7ECE-B34F-A629-7D9CBE463D8A}"/>
              </a:ext>
            </a:extLst>
          </p:cNvPr>
          <p:cNvSpPr/>
          <p:nvPr/>
        </p:nvSpPr>
        <p:spPr>
          <a:xfrm>
            <a:off x="617220" y="4264818"/>
            <a:ext cx="4114800"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white"/>
                </a:solidFill>
                <a:latin typeface="Calibri" panose="020F0502020204030204"/>
              </a:rPr>
              <a:t>4) I would recommend this instructor to other students.</a:t>
            </a:r>
          </a:p>
        </p:txBody>
      </p:sp>
      <p:cxnSp>
        <p:nvCxnSpPr>
          <p:cNvPr id="9" name="Elbow Connector 8">
            <a:extLst>
              <a:ext uri="{FF2B5EF4-FFF2-40B4-BE49-F238E27FC236}">
                <a16:creationId xmlns:a16="http://schemas.microsoft.com/office/drawing/2014/main" id="{E20E54F6-8915-6B44-A63A-DE906477814F}"/>
              </a:ext>
            </a:extLst>
          </p:cNvPr>
          <p:cNvCxnSpPr>
            <a:cxnSpLocks/>
            <a:stCxn id="10" idx="3"/>
            <a:endCxn id="6" idx="1"/>
          </p:cNvCxnSpPr>
          <p:nvPr/>
        </p:nvCxnSpPr>
        <p:spPr>
          <a:xfrm>
            <a:off x="4732020" y="2480311"/>
            <a:ext cx="782955" cy="21128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96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3E84-711D-DC44-81DB-A496E6F66642}"/>
              </a:ext>
            </a:extLst>
          </p:cNvPr>
          <p:cNvSpPr>
            <a:spLocks noGrp="1"/>
          </p:cNvSpPr>
          <p:nvPr>
            <p:ph type="title"/>
          </p:nvPr>
        </p:nvSpPr>
        <p:spPr/>
        <p:txBody>
          <a:bodyPr>
            <a:normAutofit/>
          </a:bodyPr>
          <a:lstStyle/>
          <a:p>
            <a:pPr algn="ctr"/>
            <a:r>
              <a:rPr lang="en-US" sz="3000" dirty="0"/>
              <a:t>Process Diagram (Campus Questions to SET 2.0)</a:t>
            </a:r>
          </a:p>
        </p:txBody>
      </p:sp>
      <p:sp>
        <p:nvSpPr>
          <p:cNvPr id="3" name="Rounded Rectangle 2">
            <a:extLst>
              <a:ext uri="{FF2B5EF4-FFF2-40B4-BE49-F238E27FC236}">
                <a16:creationId xmlns:a16="http://schemas.microsoft.com/office/drawing/2014/main" id="{57FA62C1-F8EC-8A4D-8956-255C43698B5D}"/>
              </a:ext>
            </a:extLst>
          </p:cNvPr>
          <p:cNvSpPr/>
          <p:nvPr/>
        </p:nvSpPr>
        <p:spPr>
          <a:xfrm>
            <a:off x="5514975" y="2125266"/>
            <a:ext cx="3086100"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General Questions</a:t>
            </a:r>
          </a:p>
        </p:txBody>
      </p:sp>
      <p:sp>
        <p:nvSpPr>
          <p:cNvPr id="4" name="Rounded Rectangle 3">
            <a:extLst>
              <a:ext uri="{FF2B5EF4-FFF2-40B4-BE49-F238E27FC236}">
                <a16:creationId xmlns:a16="http://schemas.microsoft.com/office/drawing/2014/main" id="{FD37B9AA-84D6-AD40-BA5F-3EBF4BF29CBE}"/>
              </a:ext>
            </a:extLst>
          </p:cNvPr>
          <p:cNvSpPr/>
          <p:nvPr/>
        </p:nvSpPr>
        <p:spPr>
          <a:xfrm>
            <a:off x="5514975" y="2833926"/>
            <a:ext cx="3086100" cy="685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Content Questions</a:t>
            </a:r>
          </a:p>
        </p:txBody>
      </p:sp>
      <p:sp>
        <p:nvSpPr>
          <p:cNvPr id="5" name="Rounded Rectangle 4">
            <a:extLst>
              <a:ext uri="{FF2B5EF4-FFF2-40B4-BE49-F238E27FC236}">
                <a16:creationId xmlns:a16="http://schemas.microsoft.com/office/drawing/2014/main" id="{69AC4D2E-0D16-7A4D-84EB-CFD8B42D8248}"/>
              </a:ext>
            </a:extLst>
          </p:cNvPr>
          <p:cNvSpPr/>
          <p:nvPr/>
        </p:nvSpPr>
        <p:spPr>
          <a:xfrm>
            <a:off x="5514975" y="3542586"/>
            <a:ext cx="30861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black"/>
                </a:solidFill>
                <a:latin typeface="Calibri" panose="020F0502020204030204"/>
              </a:rPr>
              <a:t>Pedagogy Questions</a:t>
            </a:r>
          </a:p>
        </p:txBody>
      </p:sp>
      <p:sp>
        <p:nvSpPr>
          <p:cNvPr id="6" name="Rounded Rectangle 5">
            <a:extLst>
              <a:ext uri="{FF2B5EF4-FFF2-40B4-BE49-F238E27FC236}">
                <a16:creationId xmlns:a16="http://schemas.microsoft.com/office/drawing/2014/main" id="{7BA159F1-3FB5-AE46-8530-60F2138A7063}"/>
              </a:ext>
            </a:extLst>
          </p:cNvPr>
          <p:cNvSpPr/>
          <p:nvPr/>
        </p:nvSpPr>
        <p:spPr>
          <a:xfrm>
            <a:off x="5514975" y="4250294"/>
            <a:ext cx="30861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Communication Questions</a:t>
            </a:r>
          </a:p>
        </p:txBody>
      </p:sp>
      <p:sp>
        <p:nvSpPr>
          <p:cNvPr id="7" name="Rounded Rectangle 6">
            <a:extLst>
              <a:ext uri="{FF2B5EF4-FFF2-40B4-BE49-F238E27FC236}">
                <a16:creationId xmlns:a16="http://schemas.microsoft.com/office/drawing/2014/main" id="{2478496F-F801-2C41-B71E-CB57753946CA}"/>
              </a:ext>
            </a:extLst>
          </p:cNvPr>
          <p:cNvSpPr/>
          <p:nvPr/>
        </p:nvSpPr>
        <p:spPr>
          <a:xfrm>
            <a:off x="5514975" y="4958954"/>
            <a:ext cx="30861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Instruction Questions</a:t>
            </a:r>
          </a:p>
        </p:txBody>
      </p:sp>
      <p:sp>
        <p:nvSpPr>
          <p:cNvPr id="10" name="Rectangle 9">
            <a:extLst>
              <a:ext uri="{FF2B5EF4-FFF2-40B4-BE49-F238E27FC236}">
                <a16:creationId xmlns:a16="http://schemas.microsoft.com/office/drawing/2014/main" id="{EEED948D-D979-5043-BED1-297BB95F9969}"/>
              </a:ext>
            </a:extLst>
          </p:cNvPr>
          <p:cNvSpPr/>
          <p:nvPr/>
        </p:nvSpPr>
        <p:spPr>
          <a:xfrm>
            <a:off x="617220" y="5174931"/>
            <a:ext cx="4114800" cy="4800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white"/>
                </a:solidFill>
                <a:latin typeface="Calibri" panose="020F0502020204030204"/>
              </a:rPr>
              <a:t>7) Rate the overall teaching effectiveness of this instructor.</a:t>
            </a:r>
          </a:p>
        </p:txBody>
      </p:sp>
      <p:sp>
        <p:nvSpPr>
          <p:cNvPr id="11" name="Rectangle 10">
            <a:extLst>
              <a:ext uri="{FF2B5EF4-FFF2-40B4-BE49-F238E27FC236}">
                <a16:creationId xmlns:a16="http://schemas.microsoft.com/office/drawing/2014/main" id="{89ACFA5A-F700-4840-8C58-EE7E03702947}"/>
              </a:ext>
            </a:extLst>
          </p:cNvPr>
          <p:cNvSpPr/>
          <p:nvPr/>
        </p:nvSpPr>
        <p:spPr>
          <a:xfrm>
            <a:off x="617220" y="2135267"/>
            <a:ext cx="4114800" cy="480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black"/>
                </a:solidFill>
                <a:latin typeface="Calibri" panose="020F0502020204030204"/>
              </a:rPr>
              <a:t>1) Evaluate this course, independent of the instructor’s effectiveness, in terms of its educational value to you.</a:t>
            </a:r>
          </a:p>
        </p:txBody>
      </p:sp>
      <p:sp>
        <p:nvSpPr>
          <p:cNvPr id="12" name="Rectangle 11">
            <a:extLst>
              <a:ext uri="{FF2B5EF4-FFF2-40B4-BE49-F238E27FC236}">
                <a16:creationId xmlns:a16="http://schemas.microsoft.com/office/drawing/2014/main" id="{6427E053-3514-FE4A-B616-1B32DE2A6B6C}"/>
              </a:ext>
            </a:extLst>
          </p:cNvPr>
          <p:cNvSpPr/>
          <p:nvPr/>
        </p:nvSpPr>
        <p:spPr>
          <a:xfrm>
            <a:off x="617220" y="2638187"/>
            <a:ext cx="4114800" cy="4800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white"/>
                </a:solidFill>
                <a:latin typeface="Calibri" panose="020F0502020204030204"/>
              </a:rPr>
              <a:t>2) Rate the instructors use of assignments and tests for facilitating your learning of the subject matter.</a:t>
            </a:r>
          </a:p>
        </p:txBody>
      </p:sp>
      <p:sp>
        <p:nvSpPr>
          <p:cNvPr id="13" name="Rectangle 12">
            <a:extLst>
              <a:ext uri="{FF2B5EF4-FFF2-40B4-BE49-F238E27FC236}">
                <a16:creationId xmlns:a16="http://schemas.microsoft.com/office/drawing/2014/main" id="{F33461F0-7ECE-B34F-A629-7D9CBE463D8A}"/>
              </a:ext>
            </a:extLst>
          </p:cNvPr>
          <p:cNvSpPr/>
          <p:nvPr/>
        </p:nvSpPr>
        <p:spPr>
          <a:xfrm>
            <a:off x="617220" y="3153251"/>
            <a:ext cx="4114800" cy="4800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white"/>
                </a:solidFill>
                <a:latin typeface="Calibri" panose="020F0502020204030204"/>
              </a:rPr>
              <a:t>3) Rate the instructor’s concern for your understanding of the materials.</a:t>
            </a:r>
          </a:p>
        </p:txBody>
      </p:sp>
      <p:sp>
        <p:nvSpPr>
          <p:cNvPr id="14" name="Rectangle 13">
            <a:extLst>
              <a:ext uri="{FF2B5EF4-FFF2-40B4-BE49-F238E27FC236}">
                <a16:creationId xmlns:a16="http://schemas.microsoft.com/office/drawing/2014/main" id="{37546F6E-794B-014A-81D2-D7E5C16E4459}"/>
              </a:ext>
            </a:extLst>
          </p:cNvPr>
          <p:cNvSpPr/>
          <p:nvPr/>
        </p:nvSpPr>
        <p:spPr>
          <a:xfrm>
            <a:off x="617220" y="3656171"/>
            <a:ext cx="4114800" cy="4800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white"/>
                </a:solidFill>
                <a:latin typeface="Calibri" panose="020F0502020204030204"/>
              </a:rPr>
              <a:t>4) Rate the instructor's preparation for class.</a:t>
            </a:r>
          </a:p>
        </p:txBody>
      </p:sp>
      <p:sp>
        <p:nvSpPr>
          <p:cNvPr id="15" name="Rectangle 14">
            <a:extLst>
              <a:ext uri="{FF2B5EF4-FFF2-40B4-BE49-F238E27FC236}">
                <a16:creationId xmlns:a16="http://schemas.microsoft.com/office/drawing/2014/main" id="{8EA88B4F-77D0-3D45-A522-481132C7B7E4}"/>
              </a:ext>
            </a:extLst>
          </p:cNvPr>
          <p:cNvSpPr/>
          <p:nvPr/>
        </p:nvSpPr>
        <p:spPr>
          <a:xfrm>
            <a:off x="617220" y="4159091"/>
            <a:ext cx="4114800" cy="4800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white"/>
                </a:solidFill>
                <a:latin typeface="Calibri" panose="020F0502020204030204"/>
              </a:rPr>
              <a:t>5) Rate the instructor's ability to communicate. </a:t>
            </a:r>
          </a:p>
        </p:txBody>
      </p:sp>
      <p:sp>
        <p:nvSpPr>
          <p:cNvPr id="16" name="Rectangle 15">
            <a:extLst>
              <a:ext uri="{FF2B5EF4-FFF2-40B4-BE49-F238E27FC236}">
                <a16:creationId xmlns:a16="http://schemas.microsoft.com/office/drawing/2014/main" id="{033C6062-10E6-B34B-A658-4C56F9B25336}"/>
              </a:ext>
            </a:extLst>
          </p:cNvPr>
          <p:cNvSpPr/>
          <p:nvPr/>
        </p:nvSpPr>
        <p:spPr>
          <a:xfrm>
            <a:off x="617220" y="4674155"/>
            <a:ext cx="4114800" cy="4800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black"/>
                </a:solidFill>
                <a:latin typeface="Calibri" panose="020F0502020204030204"/>
              </a:rPr>
              <a:t>6) Rate the instructor's ability to stimulate and motivate you.</a:t>
            </a:r>
          </a:p>
        </p:txBody>
      </p:sp>
      <p:cxnSp>
        <p:nvCxnSpPr>
          <p:cNvPr id="9" name="Elbow Connector 8">
            <a:extLst>
              <a:ext uri="{FF2B5EF4-FFF2-40B4-BE49-F238E27FC236}">
                <a16:creationId xmlns:a16="http://schemas.microsoft.com/office/drawing/2014/main" id="{C979F675-29CD-084C-8764-8DB3E995A3CD}"/>
              </a:ext>
            </a:extLst>
          </p:cNvPr>
          <p:cNvCxnSpPr>
            <a:cxnSpLocks/>
            <a:stCxn id="10" idx="3"/>
            <a:endCxn id="3" idx="1"/>
          </p:cNvCxnSpPr>
          <p:nvPr/>
        </p:nvCxnSpPr>
        <p:spPr>
          <a:xfrm flipV="1">
            <a:off x="4732020" y="2468166"/>
            <a:ext cx="782955" cy="29467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214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B16F-0517-4D49-87BE-0F3A36F4C055}"/>
              </a:ext>
            </a:extLst>
          </p:cNvPr>
          <p:cNvSpPr>
            <a:spLocks noGrp="1"/>
          </p:cNvSpPr>
          <p:nvPr>
            <p:ph type="title"/>
          </p:nvPr>
        </p:nvSpPr>
        <p:spPr/>
        <p:txBody>
          <a:bodyPr/>
          <a:lstStyle/>
          <a:p>
            <a:pPr algn="ctr"/>
            <a:r>
              <a:rPr lang="en-US" dirty="0"/>
              <a:t>Final Product SET 2.0</a:t>
            </a:r>
          </a:p>
        </p:txBody>
      </p:sp>
      <p:sp>
        <p:nvSpPr>
          <p:cNvPr id="8" name="Rounded Rectangle 7">
            <a:extLst>
              <a:ext uri="{FF2B5EF4-FFF2-40B4-BE49-F238E27FC236}">
                <a16:creationId xmlns:a16="http://schemas.microsoft.com/office/drawing/2014/main" id="{5DFEDF4E-62DF-614D-A8CD-9738F8CA8FE9}"/>
              </a:ext>
            </a:extLst>
          </p:cNvPr>
          <p:cNvSpPr/>
          <p:nvPr/>
        </p:nvSpPr>
        <p:spPr>
          <a:xfrm>
            <a:off x="5514975" y="2125266"/>
            <a:ext cx="3086100"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General Questions</a:t>
            </a:r>
          </a:p>
        </p:txBody>
      </p:sp>
      <p:sp>
        <p:nvSpPr>
          <p:cNvPr id="9" name="Rounded Rectangle 8">
            <a:extLst>
              <a:ext uri="{FF2B5EF4-FFF2-40B4-BE49-F238E27FC236}">
                <a16:creationId xmlns:a16="http://schemas.microsoft.com/office/drawing/2014/main" id="{6569C77F-C344-5540-8F29-970FC44F438D}"/>
              </a:ext>
            </a:extLst>
          </p:cNvPr>
          <p:cNvSpPr/>
          <p:nvPr/>
        </p:nvSpPr>
        <p:spPr>
          <a:xfrm>
            <a:off x="5514975" y="2833926"/>
            <a:ext cx="3086100" cy="685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Content Questions</a:t>
            </a:r>
          </a:p>
        </p:txBody>
      </p:sp>
      <p:sp>
        <p:nvSpPr>
          <p:cNvPr id="10" name="Rounded Rectangle 9">
            <a:extLst>
              <a:ext uri="{FF2B5EF4-FFF2-40B4-BE49-F238E27FC236}">
                <a16:creationId xmlns:a16="http://schemas.microsoft.com/office/drawing/2014/main" id="{2F0042DB-4FF4-2A4C-8E6C-D7ED72BDB7CE}"/>
              </a:ext>
            </a:extLst>
          </p:cNvPr>
          <p:cNvSpPr/>
          <p:nvPr/>
        </p:nvSpPr>
        <p:spPr>
          <a:xfrm>
            <a:off x="5514975" y="3542586"/>
            <a:ext cx="30861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black"/>
                </a:solidFill>
                <a:latin typeface="Calibri" panose="020F0502020204030204"/>
              </a:rPr>
              <a:t>Pedagogy Questions</a:t>
            </a:r>
          </a:p>
        </p:txBody>
      </p:sp>
      <p:sp>
        <p:nvSpPr>
          <p:cNvPr id="11" name="Rounded Rectangle 10">
            <a:extLst>
              <a:ext uri="{FF2B5EF4-FFF2-40B4-BE49-F238E27FC236}">
                <a16:creationId xmlns:a16="http://schemas.microsoft.com/office/drawing/2014/main" id="{FF5DE90B-885A-8D46-ACD2-0791295EA163}"/>
              </a:ext>
            </a:extLst>
          </p:cNvPr>
          <p:cNvSpPr/>
          <p:nvPr/>
        </p:nvSpPr>
        <p:spPr>
          <a:xfrm>
            <a:off x="5514975" y="4250294"/>
            <a:ext cx="3086100" cy="68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Communication Questions</a:t>
            </a:r>
          </a:p>
        </p:txBody>
      </p:sp>
      <p:sp>
        <p:nvSpPr>
          <p:cNvPr id="12" name="Rounded Rectangle 11">
            <a:extLst>
              <a:ext uri="{FF2B5EF4-FFF2-40B4-BE49-F238E27FC236}">
                <a16:creationId xmlns:a16="http://schemas.microsoft.com/office/drawing/2014/main" id="{26A5E853-401B-3A49-B386-C1D73160ED13}"/>
              </a:ext>
            </a:extLst>
          </p:cNvPr>
          <p:cNvSpPr/>
          <p:nvPr/>
        </p:nvSpPr>
        <p:spPr>
          <a:xfrm>
            <a:off x="5514975" y="4958954"/>
            <a:ext cx="3086100" cy="685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Instruction Questions</a:t>
            </a:r>
          </a:p>
        </p:txBody>
      </p:sp>
      <p:grpSp>
        <p:nvGrpSpPr>
          <p:cNvPr id="17" name="Group 16">
            <a:extLst>
              <a:ext uri="{FF2B5EF4-FFF2-40B4-BE49-F238E27FC236}">
                <a16:creationId xmlns:a16="http://schemas.microsoft.com/office/drawing/2014/main" id="{9054779F-7812-BC46-B8C0-039B50428111}"/>
              </a:ext>
            </a:extLst>
          </p:cNvPr>
          <p:cNvGrpSpPr>
            <a:grpSpLocks noChangeAspect="1"/>
          </p:cNvGrpSpPr>
          <p:nvPr/>
        </p:nvGrpSpPr>
        <p:grpSpPr>
          <a:xfrm>
            <a:off x="181295" y="2200760"/>
            <a:ext cx="2057400" cy="1406606"/>
            <a:chOff x="822960" y="1706880"/>
            <a:chExt cx="5486400" cy="3750944"/>
          </a:xfrm>
        </p:grpSpPr>
        <p:sp>
          <p:nvSpPr>
            <p:cNvPr id="13" name="Rectangle 12">
              <a:extLst>
                <a:ext uri="{FF2B5EF4-FFF2-40B4-BE49-F238E27FC236}">
                  <a16:creationId xmlns:a16="http://schemas.microsoft.com/office/drawing/2014/main" id="{C9165496-E4F9-6B40-A8B8-058FA61E5F03}"/>
                </a:ext>
              </a:extLst>
            </p:cNvPr>
            <p:cNvSpPr/>
            <p:nvPr/>
          </p:nvSpPr>
          <p:spPr>
            <a:xfrm>
              <a:off x="822960" y="1706880"/>
              <a:ext cx="5486400" cy="9143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788" dirty="0">
                  <a:solidFill>
                    <a:prstClr val="white"/>
                  </a:solidFill>
                  <a:latin typeface="Calibri" panose="020F0502020204030204"/>
                </a:rPr>
                <a:t>1) I would tell other students that the instructor was effective in communicating the content of the course.</a:t>
              </a:r>
            </a:p>
          </p:txBody>
        </p:sp>
        <p:sp>
          <p:nvSpPr>
            <p:cNvPr id="14" name="Rectangle 13">
              <a:extLst>
                <a:ext uri="{FF2B5EF4-FFF2-40B4-BE49-F238E27FC236}">
                  <a16:creationId xmlns:a16="http://schemas.microsoft.com/office/drawing/2014/main" id="{BF75A48B-17B1-E14D-8702-9B3C0B0904BC}"/>
                </a:ext>
              </a:extLst>
            </p:cNvPr>
            <p:cNvSpPr/>
            <p:nvPr/>
          </p:nvSpPr>
          <p:spPr>
            <a:xfrm>
              <a:off x="822960" y="2652712"/>
              <a:ext cx="54864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788" dirty="0">
                  <a:solidFill>
                    <a:prstClr val="white"/>
                  </a:solidFill>
                  <a:latin typeface="Calibri" panose="020F0502020204030204"/>
                </a:rPr>
                <a:t>2) I would tell other students that the instructor described and consistently followed course and grading policies.</a:t>
              </a:r>
            </a:p>
          </p:txBody>
        </p:sp>
        <p:sp>
          <p:nvSpPr>
            <p:cNvPr id="15" name="Rectangle 14">
              <a:extLst>
                <a:ext uri="{FF2B5EF4-FFF2-40B4-BE49-F238E27FC236}">
                  <a16:creationId xmlns:a16="http://schemas.microsoft.com/office/drawing/2014/main" id="{1B89B5C8-E5C0-3E44-B140-672834FAB906}"/>
                </a:ext>
              </a:extLst>
            </p:cNvPr>
            <p:cNvSpPr/>
            <p:nvPr/>
          </p:nvSpPr>
          <p:spPr>
            <a:xfrm>
              <a:off x="822960" y="3597592"/>
              <a:ext cx="5486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788" dirty="0">
                  <a:solidFill>
                    <a:prstClr val="white"/>
                  </a:solidFill>
                  <a:latin typeface="Calibri" panose="020F0502020204030204"/>
                </a:rPr>
                <a:t>3) I would tell other students that the instructor was prepared for class.</a:t>
              </a:r>
            </a:p>
          </p:txBody>
        </p:sp>
        <p:sp>
          <p:nvSpPr>
            <p:cNvPr id="16" name="Rectangle 15">
              <a:extLst>
                <a:ext uri="{FF2B5EF4-FFF2-40B4-BE49-F238E27FC236}">
                  <a16:creationId xmlns:a16="http://schemas.microsoft.com/office/drawing/2014/main" id="{7BDF631F-4969-464F-BAD5-C66E0BA314CC}"/>
                </a:ext>
              </a:extLst>
            </p:cNvPr>
            <p:cNvSpPr/>
            <p:nvPr/>
          </p:nvSpPr>
          <p:spPr>
            <a:xfrm>
              <a:off x="822960" y="4543424"/>
              <a:ext cx="5486400"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788" dirty="0">
                  <a:solidFill>
                    <a:prstClr val="white"/>
                  </a:solidFill>
                  <a:latin typeface="Calibri" panose="020F0502020204030204"/>
                </a:rPr>
                <a:t>4) I would recommend this instructor to other students.</a:t>
              </a:r>
            </a:p>
          </p:txBody>
        </p:sp>
      </p:grpSp>
      <p:grpSp>
        <p:nvGrpSpPr>
          <p:cNvPr id="25" name="Group 24">
            <a:extLst>
              <a:ext uri="{FF2B5EF4-FFF2-40B4-BE49-F238E27FC236}">
                <a16:creationId xmlns:a16="http://schemas.microsoft.com/office/drawing/2014/main" id="{8AE8D343-CF56-C843-983F-24B121CCCBFD}"/>
              </a:ext>
            </a:extLst>
          </p:cNvPr>
          <p:cNvGrpSpPr>
            <a:grpSpLocks noChangeAspect="1"/>
          </p:cNvGrpSpPr>
          <p:nvPr/>
        </p:nvGrpSpPr>
        <p:grpSpPr>
          <a:xfrm>
            <a:off x="181295" y="4079023"/>
            <a:ext cx="2057400" cy="1759862"/>
            <a:chOff x="822960" y="1704022"/>
            <a:chExt cx="5486400" cy="4692966"/>
          </a:xfrm>
        </p:grpSpPr>
        <p:sp>
          <p:nvSpPr>
            <p:cNvPr id="18" name="Rectangle 17">
              <a:extLst>
                <a:ext uri="{FF2B5EF4-FFF2-40B4-BE49-F238E27FC236}">
                  <a16:creationId xmlns:a16="http://schemas.microsoft.com/office/drawing/2014/main" id="{3F5FCDE2-3554-B348-B03C-5DBCB6733354}"/>
                </a:ext>
              </a:extLst>
            </p:cNvPr>
            <p:cNvSpPr/>
            <p:nvPr/>
          </p:nvSpPr>
          <p:spPr>
            <a:xfrm>
              <a:off x="822960" y="5756908"/>
              <a:ext cx="5486400" cy="6400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525" dirty="0">
                  <a:solidFill>
                    <a:prstClr val="white"/>
                  </a:solidFill>
                  <a:latin typeface="Calibri" panose="020F0502020204030204"/>
                </a:rPr>
                <a:t>7) Rate the overall teaching effectiveness of this instructor.</a:t>
              </a:r>
            </a:p>
          </p:txBody>
        </p:sp>
        <p:sp>
          <p:nvSpPr>
            <p:cNvPr id="19" name="Rectangle 18">
              <a:extLst>
                <a:ext uri="{FF2B5EF4-FFF2-40B4-BE49-F238E27FC236}">
                  <a16:creationId xmlns:a16="http://schemas.microsoft.com/office/drawing/2014/main" id="{5D6A6259-FF80-104A-AC45-DA42B1F30C8B}"/>
                </a:ext>
              </a:extLst>
            </p:cNvPr>
            <p:cNvSpPr/>
            <p:nvPr/>
          </p:nvSpPr>
          <p:spPr>
            <a:xfrm>
              <a:off x="822960" y="1704022"/>
              <a:ext cx="5486400" cy="64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525" dirty="0">
                  <a:solidFill>
                    <a:prstClr val="black"/>
                  </a:solidFill>
                  <a:latin typeface="Calibri" panose="020F0502020204030204"/>
                </a:rPr>
                <a:t>1) Evaluate this course, independent of the instructor’s effectiveness, in terms of its educational value to you.</a:t>
              </a:r>
            </a:p>
          </p:txBody>
        </p:sp>
        <p:sp>
          <p:nvSpPr>
            <p:cNvPr id="20" name="Rectangle 19">
              <a:extLst>
                <a:ext uri="{FF2B5EF4-FFF2-40B4-BE49-F238E27FC236}">
                  <a16:creationId xmlns:a16="http://schemas.microsoft.com/office/drawing/2014/main" id="{848AB5F7-8816-A047-8F4A-C86623FFD36C}"/>
                </a:ext>
              </a:extLst>
            </p:cNvPr>
            <p:cNvSpPr/>
            <p:nvPr/>
          </p:nvSpPr>
          <p:spPr>
            <a:xfrm>
              <a:off x="822960" y="2374582"/>
              <a:ext cx="5486400" cy="64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525" dirty="0">
                  <a:solidFill>
                    <a:prstClr val="white"/>
                  </a:solidFill>
                  <a:latin typeface="Calibri" panose="020F0502020204030204"/>
                </a:rPr>
                <a:t>2) Rate the instructors use of assignments and tests for facilitating your learning of the subject matter.</a:t>
              </a:r>
            </a:p>
          </p:txBody>
        </p:sp>
        <p:sp>
          <p:nvSpPr>
            <p:cNvPr id="21" name="Rectangle 20">
              <a:extLst>
                <a:ext uri="{FF2B5EF4-FFF2-40B4-BE49-F238E27FC236}">
                  <a16:creationId xmlns:a16="http://schemas.microsoft.com/office/drawing/2014/main" id="{2FAC9E57-BAD9-5547-80CC-0673DCE5F667}"/>
                </a:ext>
              </a:extLst>
            </p:cNvPr>
            <p:cNvSpPr/>
            <p:nvPr/>
          </p:nvSpPr>
          <p:spPr>
            <a:xfrm>
              <a:off x="822960" y="3061334"/>
              <a:ext cx="5486400" cy="64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525" dirty="0">
                  <a:solidFill>
                    <a:prstClr val="white"/>
                  </a:solidFill>
                  <a:latin typeface="Calibri" panose="020F0502020204030204"/>
                </a:rPr>
                <a:t>3) Rate the instructor’s concern for your understanding of the materials.</a:t>
              </a:r>
            </a:p>
          </p:txBody>
        </p:sp>
        <p:sp>
          <p:nvSpPr>
            <p:cNvPr id="22" name="Rectangle 21">
              <a:extLst>
                <a:ext uri="{FF2B5EF4-FFF2-40B4-BE49-F238E27FC236}">
                  <a16:creationId xmlns:a16="http://schemas.microsoft.com/office/drawing/2014/main" id="{FE8B7AC1-7B7C-A54B-A2F9-4B26A4DA6FE1}"/>
                </a:ext>
              </a:extLst>
            </p:cNvPr>
            <p:cNvSpPr/>
            <p:nvPr/>
          </p:nvSpPr>
          <p:spPr>
            <a:xfrm>
              <a:off x="822960" y="3731894"/>
              <a:ext cx="5486400" cy="6400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525" dirty="0">
                  <a:solidFill>
                    <a:prstClr val="white"/>
                  </a:solidFill>
                  <a:latin typeface="Calibri" panose="020F0502020204030204"/>
                </a:rPr>
                <a:t>4) Rate the instructor's preparation for class.</a:t>
              </a:r>
            </a:p>
          </p:txBody>
        </p:sp>
        <p:sp>
          <p:nvSpPr>
            <p:cNvPr id="23" name="Rectangle 22">
              <a:extLst>
                <a:ext uri="{FF2B5EF4-FFF2-40B4-BE49-F238E27FC236}">
                  <a16:creationId xmlns:a16="http://schemas.microsoft.com/office/drawing/2014/main" id="{209D0B45-1232-2742-AC38-A1A2F05E8254}"/>
                </a:ext>
              </a:extLst>
            </p:cNvPr>
            <p:cNvSpPr/>
            <p:nvPr/>
          </p:nvSpPr>
          <p:spPr>
            <a:xfrm>
              <a:off x="822960" y="4402454"/>
              <a:ext cx="5486400" cy="64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525" dirty="0">
                  <a:solidFill>
                    <a:prstClr val="white"/>
                  </a:solidFill>
                  <a:latin typeface="Calibri" panose="020F0502020204030204"/>
                </a:rPr>
                <a:t>5) Rate the instructor's ability to communicate. </a:t>
              </a:r>
            </a:p>
          </p:txBody>
        </p:sp>
        <p:sp>
          <p:nvSpPr>
            <p:cNvPr id="24" name="Rectangle 23">
              <a:extLst>
                <a:ext uri="{FF2B5EF4-FFF2-40B4-BE49-F238E27FC236}">
                  <a16:creationId xmlns:a16="http://schemas.microsoft.com/office/drawing/2014/main" id="{9B4DD555-C4F9-2741-8449-C6BDE551E401}"/>
                </a:ext>
              </a:extLst>
            </p:cNvPr>
            <p:cNvSpPr/>
            <p:nvPr/>
          </p:nvSpPr>
          <p:spPr>
            <a:xfrm>
              <a:off x="822960" y="5089206"/>
              <a:ext cx="5486400" cy="64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525" dirty="0">
                  <a:solidFill>
                    <a:prstClr val="black"/>
                  </a:solidFill>
                  <a:latin typeface="Calibri" panose="020F0502020204030204"/>
                </a:rPr>
                <a:t>6) Rate the instructor's ability to stimulate and motivate you.</a:t>
              </a:r>
            </a:p>
          </p:txBody>
        </p:sp>
      </p:grpSp>
      <p:pic>
        <p:nvPicPr>
          <p:cNvPr id="1028" name="Picture 4" descr="Free Student Conversation Cliparts, Download Free Clip Art, Free Clip Art  on Clipart Library">
            <a:extLst>
              <a:ext uri="{FF2B5EF4-FFF2-40B4-BE49-F238E27FC236}">
                <a16:creationId xmlns:a16="http://schemas.microsoft.com/office/drawing/2014/main" id="{D32B033F-3587-6942-9E6B-1DF7BA91D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971" y="4079023"/>
            <a:ext cx="2358768" cy="17598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ip art transparent books - Clip Art Library">
            <a:extLst>
              <a:ext uri="{FF2B5EF4-FFF2-40B4-BE49-F238E27FC236}">
                <a16:creationId xmlns:a16="http://schemas.microsoft.com/office/drawing/2014/main" id="{72688063-42C5-434D-92A6-0D747E475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971" y="2230042"/>
            <a:ext cx="1377324" cy="1377324"/>
          </a:xfrm>
          <a:prstGeom prst="rect">
            <a:avLst/>
          </a:prstGeom>
          <a:noFill/>
          <a:extLst>
            <a:ext uri="{909E8E84-426E-40DD-AFC4-6F175D3DCCD1}">
              <a14:hiddenFill xmlns:a14="http://schemas.microsoft.com/office/drawing/2010/main">
                <a:solidFill>
                  <a:srgbClr val="FFFFFF"/>
                </a:solidFill>
              </a14:hiddenFill>
            </a:ext>
          </a:extLst>
        </p:spPr>
      </p:pic>
      <p:sp>
        <p:nvSpPr>
          <p:cNvPr id="26" name="Chevron 25">
            <a:extLst>
              <a:ext uri="{FF2B5EF4-FFF2-40B4-BE49-F238E27FC236}">
                <a16:creationId xmlns:a16="http://schemas.microsoft.com/office/drawing/2014/main" id="{456079FB-AAB7-A540-9546-0F6E553A967C}"/>
              </a:ext>
            </a:extLst>
          </p:cNvPr>
          <p:cNvSpPr/>
          <p:nvPr/>
        </p:nvSpPr>
        <p:spPr>
          <a:xfrm>
            <a:off x="94869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0" name="Chevron 29">
            <a:extLst>
              <a:ext uri="{FF2B5EF4-FFF2-40B4-BE49-F238E27FC236}">
                <a16:creationId xmlns:a16="http://schemas.microsoft.com/office/drawing/2014/main" id="{19777ED7-0E81-2A4E-95B7-9FC6039CAB18}"/>
              </a:ext>
            </a:extLst>
          </p:cNvPr>
          <p:cNvSpPr/>
          <p:nvPr/>
        </p:nvSpPr>
        <p:spPr>
          <a:xfrm>
            <a:off x="130302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1" name="Chevron 30">
            <a:extLst>
              <a:ext uri="{FF2B5EF4-FFF2-40B4-BE49-F238E27FC236}">
                <a16:creationId xmlns:a16="http://schemas.microsoft.com/office/drawing/2014/main" id="{89A56724-6C7F-6549-9825-8E7866FCC5B7}"/>
              </a:ext>
            </a:extLst>
          </p:cNvPr>
          <p:cNvSpPr/>
          <p:nvPr/>
        </p:nvSpPr>
        <p:spPr>
          <a:xfrm>
            <a:off x="164592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2" name="Chevron 31">
            <a:extLst>
              <a:ext uri="{FF2B5EF4-FFF2-40B4-BE49-F238E27FC236}">
                <a16:creationId xmlns:a16="http://schemas.microsoft.com/office/drawing/2014/main" id="{7B77798F-1697-164A-BE7F-6CAABD4481F3}"/>
              </a:ext>
            </a:extLst>
          </p:cNvPr>
          <p:cNvSpPr/>
          <p:nvPr/>
        </p:nvSpPr>
        <p:spPr>
          <a:xfrm>
            <a:off x="200025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3" name="Chevron 32">
            <a:extLst>
              <a:ext uri="{FF2B5EF4-FFF2-40B4-BE49-F238E27FC236}">
                <a16:creationId xmlns:a16="http://schemas.microsoft.com/office/drawing/2014/main" id="{0E1E6076-5214-5442-B89C-4F9A3B368648}"/>
              </a:ext>
            </a:extLst>
          </p:cNvPr>
          <p:cNvSpPr/>
          <p:nvPr/>
        </p:nvSpPr>
        <p:spPr>
          <a:xfrm>
            <a:off x="235458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4" name="Chevron 33">
            <a:extLst>
              <a:ext uri="{FF2B5EF4-FFF2-40B4-BE49-F238E27FC236}">
                <a16:creationId xmlns:a16="http://schemas.microsoft.com/office/drawing/2014/main" id="{702B55FC-2D38-2C4C-A22B-8F48D8F40B10}"/>
              </a:ext>
            </a:extLst>
          </p:cNvPr>
          <p:cNvSpPr/>
          <p:nvPr/>
        </p:nvSpPr>
        <p:spPr>
          <a:xfrm>
            <a:off x="269748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5" name="Chevron 34">
            <a:extLst>
              <a:ext uri="{FF2B5EF4-FFF2-40B4-BE49-F238E27FC236}">
                <a16:creationId xmlns:a16="http://schemas.microsoft.com/office/drawing/2014/main" id="{F8922E67-A87E-0548-8C4C-6BBC95947F67}"/>
              </a:ext>
            </a:extLst>
          </p:cNvPr>
          <p:cNvSpPr/>
          <p:nvPr/>
        </p:nvSpPr>
        <p:spPr>
          <a:xfrm>
            <a:off x="302895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6" name="Chevron 35">
            <a:extLst>
              <a:ext uri="{FF2B5EF4-FFF2-40B4-BE49-F238E27FC236}">
                <a16:creationId xmlns:a16="http://schemas.microsoft.com/office/drawing/2014/main" id="{3181F05B-66E4-5C44-B9E7-C0DDDD7E2FAD}"/>
              </a:ext>
            </a:extLst>
          </p:cNvPr>
          <p:cNvSpPr/>
          <p:nvPr/>
        </p:nvSpPr>
        <p:spPr>
          <a:xfrm>
            <a:off x="338328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7" name="Chevron 36">
            <a:extLst>
              <a:ext uri="{FF2B5EF4-FFF2-40B4-BE49-F238E27FC236}">
                <a16:creationId xmlns:a16="http://schemas.microsoft.com/office/drawing/2014/main" id="{04B9BDDF-47FF-1A4C-8D33-205339AB3936}"/>
              </a:ext>
            </a:extLst>
          </p:cNvPr>
          <p:cNvSpPr/>
          <p:nvPr/>
        </p:nvSpPr>
        <p:spPr>
          <a:xfrm>
            <a:off x="372618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8" name="Chevron 37">
            <a:extLst>
              <a:ext uri="{FF2B5EF4-FFF2-40B4-BE49-F238E27FC236}">
                <a16:creationId xmlns:a16="http://schemas.microsoft.com/office/drawing/2014/main" id="{4DBFDAFA-B93A-6F43-AE2C-076E04C2ABCD}"/>
              </a:ext>
            </a:extLst>
          </p:cNvPr>
          <p:cNvSpPr/>
          <p:nvPr/>
        </p:nvSpPr>
        <p:spPr>
          <a:xfrm>
            <a:off x="408051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9" name="Chevron 38">
            <a:extLst>
              <a:ext uri="{FF2B5EF4-FFF2-40B4-BE49-F238E27FC236}">
                <a16:creationId xmlns:a16="http://schemas.microsoft.com/office/drawing/2014/main" id="{A250ECA1-4CB6-CD48-B0FA-D60C148B3703}"/>
              </a:ext>
            </a:extLst>
          </p:cNvPr>
          <p:cNvSpPr/>
          <p:nvPr/>
        </p:nvSpPr>
        <p:spPr>
          <a:xfrm>
            <a:off x="443484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40" name="Chevron 39">
            <a:extLst>
              <a:ext uri="{FF2B5EF4-FFF2-40B4-BE49-F238E27FC236}">
                <a16:creationId xmlns:a16="http://schemas.microsoft.com/office/drawing/2014/main" id="{43C16DD0-89C9-CA4A-9234-679CDC59D75B}"/>
              </a:ext>
            </a:extLst>
          </p:cNvPr>
          <p:cNvSpPr/>
          <p:nvPr/>
        </p:nvSpPr>
        <p:spPr>
          <a:xfrm>
            <a:off x="4777740" y="3675945"/>
            <a:ext cx="342900" cy="3429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Tree>
    <p:extLst>
      <p:ext uri="{BB962C8B-B14F-4D97-AF65-F5344CB8AC3E}">
        <p14:creationId xmlns:p14="http://schemas.microsoft.com/office/powerpoint/2010/main" val="3233031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rPr>
              <a:t>F</a:t>
            </a:r>
            <a:r>
              <a:rPr lang="en-US" sz="3600" dirty="0">
                <a:solidFill>
                  <a:srgbClr val="003B49"/>
                </a:solidFill>
                <a:latin typeface="Orgon Slab" panose="02000503000000020004" pitchFamily="50" charset="0"/>
              </a:rPr>
              <a:t>.	Budgetary Affairs</a:t>
            </a:r>
          </a:p>
          <a:p>
            <a:pPr marL="0" indent="0" defTabSz="685800">
              <a:buNone/>
            </a:pPr>
            <a:r>
              <a:rPr lang="en-US" sz="3600" dirty="0">
                <a:solidFill>
                  <a:srgbClr val="003B49"/>
                </a:solidFill>
                <a:latin typeface="Orgon Slab" panose="02000503000000020004" pitchFamily="50" charset="0"/>
              </a:rPr>
              <a:t>		M. Fitch</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8756253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12065"/>
            <a:ext cx="8343900" cy="3886200"/>
          </a:xfrm>
          <a:ln w="22225">
            <a:noFill/>
          </a:ln>
        </p:spPr>
        <p:txBody>
          <a:bodyPr>
            <a:normAutofit/>
          </a:bodyPr>
          <a:lstStyle/>
          <a:p>
            <a:pPr marL="0" indent="0">
              <a:buNone/>
            </a:pPr>
            <a:r>
              <a:rPr lang="en-US" sz="2700" dirty="0">
                <a:latin typeface="Orgon Slab Medium" panose="02000603000000020004" pitchFamily="50" charset="0"/>
              </a:rPr>
              <a:t>Referrals</a:t>
            </a:r>
          </a:p>
          <a:p>
            <a:r>
              <a:rPr lang="en-US" sz="2700" dirty="0">
                <a:latin typeface="Orgon Slab Medium" panose="02000603000000020004" pitchFamily="50" charset="0"/>
              </a:rPr>
              <a:t>None</a:t>
            </a:r>
          </a:p>
          <a:p>
            <a:pPr marL="0" indent="0">
              <a:buNone/>
            </a:pPr>
            <a:r>
              <a:rPr lang="en-US" sz="2700" dirty="0">
                <a:latin typeface="Orgon Slab Medium" panose="02000603000000020004" pitchFamily="50" charset="0"/>
              </a:rPr>
              <a:t>Continuing referrals:</a:t>
            </a:r>
          </a:p>
          <a:p>
            <a:r>
              <a:rPr lang="en-US" sz="2700" dirty="0">
                <a:latin typeface="Orgon Slab Medium" panose="02000603000000020004" pitchFamily="50" charset="0"/>
              </a:rPr>
              <a:t>Report on the “big picture balance sheet”</a:t>
            </a:r>
          </a:p>
          <a:p>
            <a:r>
              <a:rPr lang="en-US" sz="2700" dirty="0">
                <a:latin typeface="Orgon Slab Medium" panose="02000603000000020004" pitchFamily="50" charset="0"/>
              </a:rPr>
              <a:t>Current and next FY budget</a:t>
            </a:r>
          </a:p>
        </p:txBody>
      </p:sp>
      <p:sp>
        <p:nvSpPr>
          <p:cNvPr id="5" name="Rectangle 4"/>
          <p:cNvSpPr/>
          <p:nvPr/>
        </p:nvSpPr>
        <p:spPr>
          <a:xfrm>
            <a:off x="1157288" y="1011957"/>
            <a:ext cx="6743700" cy="1200329"/>
          </a:xfrm>
          <a:prstGeom prst="rect">
            <a:avLst/>
          </a:prstGeom>
        </p:spPr>
        <p:txBody>
          <a:bodyPr wrap="square">
            <a:spAutoFit/>
          </a:bodyPr>
          <a:lstStyle/>
          <a:p>
            <a:pPr algn="ctr" defTabSz="685800"/>
            <a:r>
              <a:rPr lang="en-US" sz="3600" b="1" dirty="0">
                <a:solidFill>
                  <a:srgbClr val="00B050"/>
                </a:solidFill>
                <a:latin typeface="Orgon Slab Medium" panose="02000603000000020004" pitchFamily="50" charset="0"/>
              </a:rPr>
              <a:t>Budgetary Affairs Committee</a:t>
            </a:r>
          </a:p>
          <a:p>
            <a:pPr algn="ctr" defTabSz="685800"/>
            <a:r>
              <a:rPr lang="en-US" sz="3600" b="1" dirty="0">
                <a:solidFill>
                  <a:srgbClr val="00B050"/>
                </a:solidFill>
                <a:latin typeface="Orgon Slab Medium" panose="02000603000000020004" pitchFamily="50" charset="0"/>
              </a:rPr>
              <a:t>Jan 28, 2021</a:t>
            </a:r>
            <a:endParaRPr lang="en-US" sz="3300" dirty="0">
              <a:solidFill>
                <a:srgbClr val="00B050"/>
              </a:solidFill>
              <a:latin typeface="Orgon Slab Medium" panose="02000603000000020004" pitchFamily="50" charset="0"/>
            </a:endParaRPr>
          </a:p>
        </p:txBody>
      </p:sp>
    </p:spTree>
    <p:extLst>
      <p:ext uri="{BB962C8B-B14F-4D97-AF65-F5344CB8AC3E}">
        <p14:creationId xmlns:p14="http://schemas.microsoft.com/office/powerpoint/2010/main" val="3875714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D306-9293-45E1-9B3E-92099A35F592}"/>
              </a:ext>
            </a:extLst>
          </p:cNvPr>
          <p:cNvSpPr>
            <a:spLocks noGrp="1"/>
          </p:cNvSpPr>
          <p:nvPr>
            <p:ph type="title"/>
          </p:nvPr>
        </p:nvSpPr>
        <p:spPr/>
        <p:txBody>
          <a:bodyPr/>
          <a:lstStyle/>
          <a:p>
            <a:pPr algn="ctr"/>
            <a:r>
              <a:rPr lang="en-US" dirty="0">
                <a:solidFill>
                  <a:srgbClr val="00B050"/>
                </a:solidFill>
                <a:latin typeface="Orgon Slab Medium" panose="02000603000000020004" pitchFamily="50" charset="0"/>
              </a:rPr>
              <a:t>How does KI spending work?</a:t>
            </a:r>
          </a:p>
        </p:txBody>
      </p:sp>
      <p:cxnSp>
        <p:nvCxnSpPr>
          <p:cNvPr id="5" name="Straight Connector 4">
            <a:extLst>
              <a:ext uri="{FF2B5EF4-FFF2-40B4-BE49-F238E27FC236}">
                <a16:creationId xmlns:a16="http://schemas.microsoft.com/office/drawing/2014/main" id="{ECB195AB-E0A0-492E-9DC7-3967C530E82A}"/>
              </a:ext>
            </a:extLst>
          </p:cNvPr>
          <p:cNvCxnSpPr>
            <a:cxnSpLocks/>
          </p:cNvCxnSpPr>
          <p:nvPr/>
        </p:nvCxnSpPr>
        <p:spPr>
          <a:xfrm>
            <a:off x="4507361" y="2364209"/>
            <a:ext cx="0" cy="367621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7E56E3D-6853-4C09-861E-297F9D3BA0B3}"/>
              </a:ext>
            </a:extLst>
          </p:cNvPr>
          <p:cNvSpPr txBox="1"/>
          <p:nvPr/>
        </p:nvSpPr>
        <p:spPr>
          <a:xfrm>
            <a:off x="89569" y="2088355"/>
            <a:ext cx="4404091" cy="461665"/>
          </a:xfrm>
          <a:prstGeom prst="rect">
            <a:avLst/>
          </a:prstGeom>
          <a:noFill/>
        </p:spPr>
        <p:txBody>
          <a:bodyPr wrap="none" rtlCol="0">
            <a:spAutoFit/>
          </a:bodyPr>
          <a:lstStyle/>
          <a:p>
            <a:pPr defTabSz="685800"/>
            <a:r>
              <a:rPr lang="en-US" sz="2400" dirty="0">
                <a:solidFill>
                  <a:srgbClr val="FF0000"/>
                </a:solidFill>
                <a:latin typeface="Orgon Slab Medium" panose="02000603000000020004" pitchFamily="50" charset="0"/>
              </a:rPr>
              <a:t>Kummer Institute Foundation</a:t>
            </a:r>
          </a:p>
        </p:txBody>
      </p:sp>
      <p:sp>
        <p:nvSpPr>
          <p:cNvPr id="8" name="TextBox 7">
            <a:extLst>
              <a:ext uri="{FF2B5EF4-FFF2-40B4-BE49-F238E27FC236}">
                <a16:creationId xmlns:a16="http://schemas.microsoft.com/office/drawing/2014/main" id="{72CA82A5-5845-4712-931B-D9A4711CB456}"/>
              </a:ext>
            </a:extLst>
          </p:cNvPr>
          <p:cNvSpPr txBox="1"/>
          <p:nvPr/>
        </p:nvSpPr>
        <p:spPr>
          <a:xfrm>
            <a:off x="6057901" y="2125266"/>
            <a:ext cx="780983" cy="461665"/>
          </a:xfrm>
          <a:prstGeom prst="rect">
            <a:avLst/>
          </a:prstGeom>
          <a:noFill/>
        </p:spPr>
        <p:txBody>
          <a:bodyPr wrap="none" rtlCol="0">
            <a:spAutoFit/>
          </a:bodyPr>
          <a:lstStyle/>
          <a:p>
            <a:pPr defTabSz="685800"/>
            <a:r>
              <a:rPr lang="en-US" sz="2400" dirty="0">
                <a:solidFill>
                  <a:srgbClr val="FF0000"/>
                </a:solidFill>
                <a:latin typeface="Orgon Slab Medium" panose="02000603000000020004" pitchFamily="50" charset="0"/>
              </a:rPr>
              <a:t>S&amp;T</a:t>
            </a:r>
          </a:p>
        </p:txBody>
      </p:sp>
      <p:sp>
        <p:nvSpPr>
          <p:cNvPr id="10" name="TextBox 9">
            <a:extLst>
              <a:ext uri="{FF2B5EF4-FFF2-40B4-BE49-F238E27FC236}">
                <a16:creationId xmlns:a16="http://schemas.microsoft.com/office/drawing/2014/main" id="{21BBBDE9-8D87-4D04-A4C3-63CD8936F571}"/>
              </a:ext>
            </a:extLst>
          </p:cNvPr>
          <p:cNvSpPr txBox="1"/>
          <p:nvPr/>
        </p:nvSpPr>
        <p:spPr>
          <a:xfrm>
            <a:off x="3498050" y="1919078"/>
            <a:ext cx="2306914" cy="300082"/>
          </a:xfrm>
          <a:prstGeom prst="rect">
            <a:avLst/>
          </a:prstGeom>
          <a:noFill/>
        </p:spPr>
        <p:txBody>
          <a:bodyPr wrap="none" rtlCol="0">
            <a:spAutoFit/>
          </a:bodyPr>
          <a:lstStyle/>
          <a:p>
            <a:pPr defTabSz="685800"/>
            <a:r>
              <a:rPr lang="en-US" sz="1350" dirty="0">
                <a:solidFill>
                  <a:prstClr val="black"/>
                </a:solidFill>
                <a:latin typeface="Orgon Slab Medium" panose="02000603000000020004" pitchFamily="50" charset="0"/>
              </a:rPr>
              <a:t>Two separate legal entities</a:t>
            </a:r>
          </a:p>
        </p:txBody>
      </p:sp>
      <p:sp>
        <p:nvSpPr>
          <p:cNvPr id="11" name="TextBox 10">
            <a:extLst>
              <a:ext uri="{FF2B5EF4-FFF2-40B4-BE49-F238E27FC236}">
                <a16:creationId xmlns:a16="http://schemas.microsoft.com/office/drawing/2014/main" id="{33A495C5-5EE5-4DEC-BEAE-4B37E2532084}"/>
              </a:ext>
            </a:extLst>
          </p:cNvPr>
          <p:cNvSpPr txBox="1"/>
          <p:nvPr/>
        </p:nvSpPr>
        <p:spPr>
          <a:xfrm>
            <a:off x="1477260" y="3093489"/>
            <a:ext cx="2639249" cy="369332"/>
          </a:xfrm>
          <a:prstGeom prst="rect">
            <a:avLst/>
          </a:prstGeom>
          <a:noFill/>
        </p:spPr>
        <p:txBody>
          <a:bodyPr wrap="none" rtlCol="0">
            <a:spAutoFit/>
          </a:bodyPr>
          <a:lstStyle/>
          <a:p>
            <a:pPr defTabSz="685800"/>
            <a:r>
              <a:rPr lang="en-US" dirty="0">
                <a:solidFill>
                  <a:prstClr val="black"/>
                </a:solidFill>
                <a:latin typeface="Orgon Slab Medium" panose="02000603000000020004" pitchFamily="50" charset="0"/>
              </a:rPr>
              <a:t>Board approves budget</a:t>
            </a:r>
          </a:p>
        </p:txBody>
      </p:sp>
      <p:sp>
        <p:nvSpPr>
          <p:cNvPr id="13" name="TextBox 12">
            <a:extLst>
              <a:ext uri="{FF2B5EF4-FFF2-40B4-BE49-F238E27FC236}">
                <a16:creationId xmlns:a16="http://schemas.microsoft.com/office/drawing/2014/main" id="{DDB3D4FF-0606-4322-A107-9A674D530708}"/>
              </a:ext>
            </a:extLst>
          </p:cNvPr>
          <p:cNvSpPr txBox="1"/>
          <p:nvPr/>
        </p:nvSpPr>
        <p:spPr>
          <a:xfrm>
            <a:off x="5219377" y="2879741"/>
            <a:ext cx="2435475" cy="369332"/>
          </a:xfrm>
          <a:prstGeom prst="rect">
            <a:avLst/>
          </a:prstGeom>
          <a:noFill/>
        </p:spPr>
        <p:txBody>
          <a:bodyPr wrap="none" rtlCol="0">
            <a:spAutoFit/>
          </a:bodyPr>
          <a:lstStyle/>
          <a:p>
            <a:pPr defTabSz="685800"/>
            <a:r>
              <a:rPr lang="en-US" dirty="0">
                <a:solidFill>
                  <a:prstClr val="black"/>
                </a:solidFill>
                <a:latin typeface="Orgon Slab Medium" panose="02000603000000020004" pitchFamily="50" charset="0"/>
              </a:rPr>
              <a:t>S&amp;T proposes budget</a:t>
            </a:r>
          </a:p>
        </p:txBody>
      </p:sp>
      <p:sp>
        <p:nvSpPr>
          <p:cNvPr id="14" name="TextBox 13">
            <a:extLst>
              <a:ext uri="{FF2B5EF4-FFF2-40B4-BE49-F238E27FC236}">
                <a16:creationId xmlns:a16="http://schemas.microsoft.com/office/drawing/2014/main" id="{7BA76171-B31C-4550-90E8-AED80B926DD4}"/>
              </a:ext>
            </a:extLst>
          </p:cNvPr>
          <p:cNvSpPr txBox="1"/>
          <p:nvPr/>
        </p:nvSpPr>
        <p:spPr>
          <a:xfrm>
            <a:off x="1477260" y="2533493"/>
            <a:ext cx="2827121" cy="369332"/>
          </a:xfrm>
          <a:prstGeom prst="rect">
            <a:avLst/>
          </a:prstGeom>
          <a:noFill/>
        </p:spPr>
        <p:txBody>
          <a:bodyPr wrap="none" rtlCol="0">
            <a:spAutoFit/>
          </a:bodyPr>
          <a:lstStyle/>
          <a:p>
            <a:pPr defTabSz="685800"/>
            <a:r>
              <a:rPr lang="en-US" dirty="0">
                <a:solidFill>
                  <a:prstClr val="black"/>
                </a:solidFill>
                <a:latin typeface="Orgon Slab Medium" panose="02000603000000020004" pitchFamily="50" charset="0"/>
              </a:rPr>
              <a:t>Existing investment plan</a:t>
            </a:r>
          </a:p>
        </p:txBody>
      </p:sp>
      <p:sp>
        <p:nvSpPr>
          <p:cNvPr id="15" name="TextBox 14">
            <a:extLst>
              <a:ext uri="{FF2B5EF4-FFF2-40B4-BE49-F238E27FC236}">
                <a16:creationId xmlns:a16="http://schemas.microsoft.com/office/drawing/2014/main" id="{DA341EB2-6D9E-415D-B0BA-EB50826A48CA}"/>
              </a:ext>
            </a:extLst>
          </p:cNvPr>
          <p:cNvSpPr txBox="1"/>
          <p:nvPr/>
        </p:nvSpPr>
        <p:spPr>
          <a:xfrm>
            <a:off x="269124" y="2553846"/>
            <a:ext cx="1146917" cy="300082"/>
          </a:xfrm>
          <a:prstGeom prst="rect">
            <a:avLst/>
          </a:prstGeom>
          <a:noFill/>
        </p:spPr>
        <p:txBody>
          <a:bodyPr wrap="none" rtlCol="0">
            <a:spAutoFit/>
          </a:bodyPr>
          <a:lstStyle/>
          <a:p>
            <a:pPr defTabSz="685800"/>
            <a:r>
              <a:rPr lang="en-US" sz="1350" dirty="0">
                <a:solidFill>
                  <a:srgbClr val="70AD47"/>
                </a:solidFill>
                <a:latin typeface="Orgon Slab Medium" panose="02000603000000020004" pitchFamily="50" charset="0"/>
              </a:rPr>
              <a:t>Endowment</a:t>
            </a:r>
          </a:p>
        </p:txBody>
      </p:sp>
      <p:sp>
        <p:nvSpPr>
          <p:cNvPr id="16" name="TextBox 15">
            <a:extLst>
              <a:ext uri="{FF2B5EF4-FFF2-40B4-BE49-F238E27FC236}">
                <a16:creationId xmlns:a16="http://schemas.microsoft.com/office/drawing/2014/main" id="{E999BEC1-3BF7-421A-AD2A-19ADAFF361C4}"/>
              </a:ext>
            </a:extLst>
          </p:cNvPr>
          <p:cNvSpPr txBox="1"/>
          <p:nvPr/>
        </p:nvSpPr>
        <p:spPr>
          <a:xfrm>
            <a:off x="481778" y="2964105"/>
            <a:ext cx="723660" cy="300082"/>
          </a:xfrm>
          <a:prstGeom prst="rect">
            <a:avLst/>
          </a:prstGeom>
          <a:noFill/>
        </p:spPr>
        <p:txBody>
          <a:bodyPr wrap="none" rtlCol="0">
            <a:spAutoFit/>
          </a:bodyPr>
          <a:lstStyle/>
          <a:p>
            <a:pPr defTabSz="685800"/>
            <a:r>
              <a:rPr lang="en-US" sz="1350" dirty="0">
                <a:solidFill>
                  <a:srgbClr val="70AD47"/>
                </a:solidFill>
                <a:latin typeface="Orgon Slab Medium" panose="02000603000000020004" pitchFamily="50" charset="0"/>
              </a:rPr>
              <a:t>$ Yield</a:t>
            </a:r>
          </a:p>
        </p:txBody>
      </p:sp>
      <p:cxnSp>
        <p:nvCxnSpPr>
          <p:cNvPr id="18" name="Straight Arrow Connector 17">
            <a:extLst>
              <a:ext uri="{FF2B5EF4-FFF2-40B4-BE49-F238E27FC236}">
                <a16:creationId xmlns:a16="http://schemas.microsoft.com/office/drawing/2014/main" id="{ADCB6DC7-4A90-4D19-B13B-2A66D2138C08}"/>
              </a:ext>
            </a:extLst>
          </p:cNvPr>
          <p:cNvCxnSpPr>
            <a:cxnSpLocks/>
            <a:stCxn id="15" idx="2"/>
            <a:endCxn id="16" idx="0"/>
          </p:cNvCxnSpPr>
          <p:nvPr/>
        </p:nvCxnSpPr>
        <p:spPr>
          <a:xfrm>
            <a:off x="842583" y="2853928"/>
            <a:ext cx="1025" cy="11017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D0435AF-3A92-4417-8F04-F519B76378FE}"/>
              </a:ext>
            </a:extLst>
          </p:cNvPr>
          <p:cNvSpPr txBox="1"/>
          <p:nvPr/>
        </p:nvSpPr>
        <p:spPr>
          <a:xfrm>
            <a:off x="5206088" y="3300412"/>
            <a:ext cx="3825219" cy="646331"/>
          </a:xfrm>
          <a:prstGeom prst="rect">
            <a:avLst/>
          </a:prstGeom>
          <a:noFill/>
        </p:spPr>
        <p:txBody>
          <a:bodyPr wrap="square" rtlCol="0">
            <a:spAutoFit/>
          </a:bodyPr>
          <a:lstStyle/>
          <a:p>
            <a:pPr defTabSz="685800"/>
            <a:r>
              <a:rPr lang="en-US" dirty="0">
                <a:solidFill>
                  <a:prstClr val="black"/>
                </a:solidFill>
                <a:latin typeface="Orgon Slab Medium" panose="02000603000000020004" pitchFamily="50" charset="0"/>
              </a:rPr>
              <a:t>Accounts made (normal approval chain)</a:t>
            </a:r>
          </a:p>
        </p:txBody>
      </p:sp>
      <p:sp>
        <p:nvSpPr>
          <p:cNvPr id="21" name="TextBox 20">
            <a:extLst>
              <a:ext uri="{FF2B5EF4-FFF2-40B4-BE49-F238E27FC236}">
                <a16:creationId xmlns:a16="http://schemas.microsoft.com/office/drawing/2014/main" id="{3A254FEC-B5EA-4629-BECF-0B473007E1CB}"/>
              </a:ext>
            </a:extLst>
          </p:cNvPr>
          <p:cNvSpPr txBox="1"/>
          <p:nvPr/>
        </p:nvSpPr>
        <p:spPr>
          <a:xfrm>
            <a:off x="5219377" y="3939294"/>
            <a:ext cx="3742115" cy="1269578"/>
          </a:xfrm>
          <a:prstGeom prst="rect">
            <a:avLst/>
          </a:prstGeom>
          <a:noFill/>
        </p:spPr>
        <p:txBody>
          <a:bodyPr wrap="square" rtlCol="0">
            <a:spAutoFit/>
          </a:bodyPr>
          <a:lstStyle/>
          <a:p>
            <a:pPr defTabSz="685800"/>
            <a:r>
              <a:rPr lang="en-US" dirty="0">
                <a:solidFill>
                  <a:prstClr val="black"/>
                </a:solidFill>
                <a:latin typeface="Orgon Slab Medium" panose="02000603000000020004" pitchFamily="50" charset="0"/>
              </a:rPr>
              <a:t>Spend, weekly approval by executive committee (</a:t>
            </a:r>
            <a:r>
              <a:rPr lang="en-US" sz="1350" dirty="0">
                <a:solidFill>
                  <a:prstClr val="black"/>
                </a:solidFill>
                <a:latin typeface="Orgon Slab Medium" panose="02000603000000020004" pitchFamily="50" charset="0"/>
              </a:rPr>
              <a:t>Kummer, Dehghani, Provost, CFO, </a:t>
            </a:r>
            <a:r>
              <a:rPr lang="en-US" sz="1350" dirty="0" err="1">
                <a:solidFill>
                  <a:prstClr val="black"/>
                </a:solidFill>
                <a:latin typeface="Orgon Slab Medium" panose="02000603000000020004" pitchFamily="50" charset="0"/>
              </a:rPr>
              <a:t>aVC</a:t>
            </a:r>
            <a:r>
              <a:rPr lang="en-US" sz="1350" dirty="0">
                <a:solidFill>
                  <a:prstClr val="black"/>
                </a:solidFill>
                <a:latin typeface="Orgon Slab Medium" panose="02000603000000020004" pitchFamily="50" charset="0"/>
              </a:rPr>
              <a:t> Ruth, Dir. Cerney, </a:t>
            </a:r>
            <a:r>
              <a:rPr lang="en-US" sz="1350" b="1" u="sng" dirty="0">
                <a:solidFill>
                  <a:prstClr val="black"/>
                </a:solidFill>
                <a:latin typeface="Orgon Slab Medium" panose="02000603000000020004" pitchFamily="50" charset="0"/>
              </a:rPr>
              <a:t>VCA</a:t>
            </a:r>
            <a:r>
              <a:rPr lang="en-US" sz="1350" dirty="0">
                <a:solidFill>
                  <a:prstClr val="black"/>
                </a:solidFill>
                <a:latin typeface="Orgon Slab Medium" panose="02000603000000020004" pitchFamily="50" charset="0"/>
              </a:rPr>
              <a:t> [Budget keeper], </a:t>
            </a:r>
            <a:r>
              <a:rPr lang="en-US" sz="1350" dirty="0" err="1">
                <a:solidFill>
                  <a:prstClr val="black"/>
                </a:solidFill>
                <a:latin typeface="Orgon Slab Medium" panose="02000603000000020004" pitchFamily="50" charset="0"/>
              </a:rPr>
              <a:t>aVC</a:t>
            </a:r>
            <a:r>
              <a:rPr lang="en-US" sz="1350" dirty="0">
                <a:solidFill>
                  <a:prstClr val="black"/>
                </a:solidFill>
                <a:latin typeface="Orgon Slab Medium" panose="02000603000000020004" pitchFamily="50" charset="0"/>
              </a:rPr>
              <a:t> Verkamp, VCR, Deans, </a:t>
            </a:r>
            <a:r>
              <a:rPr lang="en-US" sz="1350" dirty="0" err="1">
                <a:solidFill>
                  <a:prstClr val="black"/>
                </a:solidFill>
                <a:latin typeface="Orgon Slab Medium" panose="02000603000000020004" pitchFamily="50" charset="0"/>
              </a:rPr>
              <a:t>aVC</a:t>
            </a:r>
            <a:r>
              <a:rPr lang="en-US" sz="1350" dirty="0">
                <a:solidFill>
                  <a:prstClr val="black"/>
                </a:solidFill>
                <a:latin typeface="Orgon Slab Medium" panose="02000603000000020004" pitchFamily="50" charset="0"/>
              </a:rPr>
              <a:t> Careaga)</a:t>
            </a:r>
            <a:endParaRPr lang="en-US" dirty="0">
              <a:solidFill>
                <a:prstClr val="black"/>
              </a:solidFill>
              <a:latin typeface="Orgon Slab Medium" panose="02000603000000020004" pitchFamily="50" charset="0"/>
            </a:endParaRPr>
          </a:p>
        </p:txBody>
      </p:sp>
      <p:sp>
        <p:nvSpPr>
          <p:cNvPr id="22" name="TextBox 21">
            <a:extLst>
              <a:ext uri="{FF2B5EF4-FFF2-40B4-BE49-F238E27FC236}">
                <a16:creationId xmlns:a16="http://schemas.microsoft.com/office/drawing/2014/main" id="{7257D695-B6C6-45AD-A48F-FB9131B6C2B0}"/>
              </a:ext>
            </a:extLst>
          </p:cNvPr>
          <p:cNvSpPr txBox="1"/>
          <p:nvPr/>
        </p:nvSpPr>
        <p:spPr>
          <a:xfrm>
            <a:off x="5219376" y="5179069"/>
            <a:ext cx="3018968" cy="553998"/>
          </a:xfrm>
          <a:prstGeom prst="rect">
            <a:avLst/>
          </a:prstGeom>
          <a:noFill/>
        </p:spPr>
        <p:txBody>
          <a:bodyPr wrap="none" rtlCol="0">
            <a:spAutoFit/>
          </a:bodyPr>
          <a:lstStyle/>
          <a:p>
            <a:pPr defTabSz="685800"/>
            <a:r>
              <a:rPr lang="en-US" dirty="0">
                <a:solidFill>
                  <a:prstClr val="black"/>
                </a:solidFill>
                <a:latin typeface="Orgon Slab Medium" panose="02000603000000020004" pitchFamily="50" charset="0"/>
              </a:rPr>
              <a:t>Quarterly draw and report </a:t>
            </a:r>
          </a:p>
          <a:p>
            <a:pPr defTabSz="685800"/>
            <a:r>
              <a:rPr lang="en-US" sz="1200" dirty="0">
                <a:solidFill>
                  <a:prstClr val="black"/>
                </a:solidFill>
                <a:latin typeface="Orgon Slab Medium" panose="02000603000000020004" pitchFamily="50" charset="0"/>
              </a:rPr>
              <a:t>(CFO and Dir. Cerney)</a:t>
            </a:r>
          </a:p>
        </p:txBody>
      </p:sp>
      <p:cxnSp>
        <p:nvCxnSpPr>
          <p:cNvPr id="25" name="Connector: Elbow 24">
            <a:extLst>
              <a:ext uri="{FF2B5EF4-FFF2-40B4-BE49-F238E27FC236}">
                <a16:creationId xmlns:a16="http://schemas.microsoft.com/office/drawing/2014/main" id="{5012877F-DB7D-4F00-BDB1-7D8610F46D12}"/>
              </a:ext>
            </a:extLst>
          </p:cNvPr>
          <p:cNvCxnSpPr>
            <a:cxnSpLocks/>
            <a:stCxn id="16" idx="2"/>
            <a:endCxn id="22" idx="1"/>
          </p:cNvCxnSpPr>
          <p:nvPr/>
        </p:nvCxnSpPr>
        <p:spPr>
          <a:xfrm rot="16200000" flipH="1">
            <a:off x="1935552" y="2172243"/>
            <a:ext cx="2191881" cy="4375768"/>
          </a:xfrm>
          <a:prstGeom prst="bentConnector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B9E529F-EA97-4C7B-AB28-A56D0513C068}"/>
              </a:ext>
            </a:extLst>
          </p:cNvPr>
          <p:cNvSpPr txBox="1"/>
          <p:nvPr/>
        </p:nvSpPr>
        <p:spPr>
          <a:xfrm>
            <a:off x="1477260" y="5284267"/>
            <a:ext cx="1749390" cy="369332"/>
          </a:xfrm>
          <a:prstGeom prst="rect">
            <a:avLst/>
          </a:prstGeom>
          <a:solidFill>
            <a:schemeClr val="bg1"/>
          </a:solidFill>
        </p:spPr>
        <p:txBody>
          <a:bodyPr wrap="none" rtlCol="0">
            <a:spAutoFit/>
          </a:bodyPr>
          <a:lstStyle/>
          <a:p>
            <a:pPr defTabSz="685800"/>
            <a:r>
              <a:rPr lang="en-US" dirty="0">
                <a:solidFill>
                  <a:prstClr val="black"/>
                </a:solidFill>
                <a:latin typeface="Orgon Slab Medium" panose="02000603000000020004" pitchFamily="50" charset="0"/>
              </a:rPr>
              <a:t>Draw approval</a:t>
            </a:r>
          </a:p>
        </p:txBody>
      </p:sp>
      <p:cxnSp>
        <p:nvCxnSpPr>
          <p:cNvPr id="31" name="Straight Arrow Connector 30">
            <a:extLst>
              <a:ext uri="{FF2B5EF4-FFF2-40B4-BE49-F238E27FC236}">
                <a16:creationId xmlns:a16="http://schemas.microsoft.com/office/drawing/2014/main" id="{9C30E8F1-15C2-47E5-ADE7-E514D7631D76}"/>
              </a:ext>
            </a:extLst>
          </p:cNvPr>
          <p:cNvCxnSpPr>
            <a:stCxn id="14" idx="3"/>
            <a:endCxn id="13" idx="1"/>
          </p:cNvCxnSpPr>
          <p:nvPr/>
        </p:nvCxnSpPr>
        <p:spPr>
          <a:xfrm>
            <a:off x="4304381" y="2718159"/>
            <a:ext cx="914996" cy="346248"/>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7B15CFE9-8D31-4DC6-9508-F9477D949455}"/>
              </a:ext>
            </a:extLst>
          </p:cNvPr>
          <p:cNvSpPr/>
          <p:nvPr/>
        </p:nvSpPr>
        <p:spPr>
          <a:xfrm>
            <a:off x="3994060" y="3127288"/>
            <a:ext cx="1256120" cy="351242"/>
          </a:xfrm>
          <a:custGeom>
            <a:avLst/>
            <a:gdLst>
              <a:gd name="connsiteX0" fmla="*/ 1889940 w 1981380"/>
              <a:gd name="connsiteY0" fmla="*/ 0 h 528320"/>
              <a:gd name="connsiteX1" fmla="*/ 180 w 1981380"/>
              <a:gd name="connsiteY1" fmla="*/ 254000 h 528320"/>
              <a:gd name="connsiteX2" fmla="*/ 1981380 w 1981380"/>
              <a:gd name="connsiteY2" fmla="*/ 528320 h 528320"/>
            </a:gdLst>
            <a:ahLst/>
            <a:cxnLst>
              <a:cxn ang="0">
                <a:pos x="connsiteX0" y="connsiteY0"/>
              </a:cxn>
              <a:cxn ang="0">
                <a:pos x="connsiteX1" y="connsiteY1"/>
              </a:cxn>
              <a:cxn ang="0">
                <a:pos x="connsiteX2" y="connsiteY2"/>
              </a:cxn>
            </a:cxnLst>
            <a:rect l="l" t="t" r="r" b="b"/>
            <a:pathLst>
              <a:path w="1981380" h="528320">
                <a:moveTo>
                  <a:pt x="1889940" y="0"/>
                </a:moveTo>
                <a:cubicBezTo>
                  <a:pt x="937440" y="82973"/>
                  <a:pt x="-15060" y="165947"/>
                  <a:pt x="180" y="254000"/>
                </a:cubicBezTo>
                <a:cubicBezTo>
                  <a:pt x="15420" y="342053"/>
                  <a:pt x="998400" y="435186"/>
                  <a:pt x="1981380" y="528320"/>
                </a:cubicBezTo>
              </a:path>
            </a:pathLst>
          </a:custGeom>
          <a:noFill/>
          <a:ln w="19050">
            <a:solidFill>
              <a:schemeClr val="bg1">
                <a:lumMod val="65000"/>
              </a:schemeClr>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Orgon Slab Medium" panose="02000603000000020004" pitchFamily="50" charset="0"/>
            </a:endParaRPr>
          </a:p>
        </p:txBody>
      </p:sp>
    </p:spTree>
    <p:extLst>
      <p:ext uri="{BB962C8B-B14F-4D97-AF65-F5344CB8AC3E}">
        <p14:creationId xmlns:p14="http://schemas.microsoft.com/office/powerpoint/2010/main" val="37343347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Big Picture Budget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628650" y="1888298"/>
            <a:ext cx="7886700" cy="3843338"/>
          </a:xfrm>
        </p:spPr>
        <p:txBody>
          <a:bodyPr>
            <a:normAutofit fontScale="92500" lnSpcReduction="10000"/>
          </a:bodyPr>
          <a:lstStyle/>
          <a:p>
            <a:r>
              <a:rPr lang="en-US" dirty="0">
                <a:latin typeface="Orgon Slab Medium" panose="02000603000000020004" pitchFamily="50" charset="0"/>
              </a:rPr>
              <a:t>Budget on target so far</a:t>
            </a:r>
          </a:p>
          <a:p>
            <a:pPr lvl="1"/>
            <a:r>
              <a:rPr lang="en-US" sz="2100" dirty="0">
                <a:latin typeface="Orgon Slab Medium" panose="02000603000000020004" pitchFamily="50" charset="0"/>
              </a:rPr>
              <a:t>Spring enrollment down more than expected, but summer was more than expected</a:t>
            </a:r>
          </a:p>
          <a:p>
            <a:pPr lvl="1"/>
            <a:r>
              <a:rPr lang="en-US" sz="2100" dirty="0">
                <a:latin typeface="Orgon Slab Medium" panose="02000603000000020004" pitchFamily="50" charset="0"/>
              </a:rPr>
              <a:t>Anticipating more gifts (low estimate in budget), restricted spending = capital projects</a:t>
            </a:r>
          </a:p>
          <a:p>
            <a:pPr lvl="1"/>
            <a:r>
              <a:rPr lang="en-US" sz="2100" dirty="0">
                <a:latin typeface="Orgon Slab Medium" panose="02000603000000020004" pitchFamily="50" charset="0"/>
              </a:rPr>
              <a:t>Remain hopeful to replace vacated positions (≠ layoffs)</a:t>
            </a:r>
          </a:p>
          <a:p>
            <a:r>
              <a:rPr lang="en-US" dirty="0">
                <a:latin typeface="Orgon Slab Medium" panose="02000603000000020004" pitchFamily="50" charset="0"/>
              </a:rPr>
              <a:t>Governor released $4.68 MM of COVID-19 federal pass-through, only for maintenance and repair, tasked to (1) power plant demolition and (2) electrical substation replacement and relocation</a:t>
            </a:r>
          </a:p>
          <a:p>
            <a:r>
              <a:rPr lang="en-US" dirty="0">
                <a:latin typeface="Orgon Slab Medium" panose="02000603000000020004" pitchFamily="50" charset="0"/>
              </a:rPr>
              <a:t>Federal COVID relief v2.0 has $8.1 MM for S&amp;T.  </a:t>
            </a:r>
          </a:p>
          <a:p>
            <a:pPr lvl="1"/>
            <a:r>
              <a:rPr lang="en-US" sz="1950" dirty="0">
                <a:latin typeface="Orgon Slab Medium" panose="02000603000000020004" pitchFamily="50" charset="0"/>
              </a:rPr>
              <a:t>$2.6 MM direct to student aid (US UG), </a:t>
            </a:r>
          </a:p>
          <a:p>
            <a:pPr lvl="1"/>
            <a:r>
              <a:rPr lang="en-US" sz="1950" dirty="0">
                <a:latin typeface="Orgon Slab Medium" panose="02000603000000020004" pitchFamily="50" charset="0"/>
              </a:rPr>
              <a:t>no guidance from DHE yet on $5.5 MM, hoping to use as lost revenue replacement (= GO funds)</a:t>
            </a:r>
            <a:endParaRPr lang="en-US" dirty="0">
              <a:latin typeface="Orgon Slab Medium" panose="02000603000000020004" pitchFamily="50" charset="0"/>
            </a:endParaRPr>
          </a:p>
        </p:txBody>
      </p:sp>
    </p:spTree>
    <p:extLst>
      <p:ext uri="{BB962C8B-B14F-4D97-AF65-F5344CB8AC3E}">
        <p14:creationId xmlns:p14="http://schemas.microsoft.com/office/powerpoint/2010/main" val="758139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17C4-F9BD-4AAE-8FB9-77A47439E15C}"/>
              </a:ext>
            </a:extLst>
          </p:cNvPr>
          <p:cNvSpPr>
            <a:spLocks noGrp="1"/>
          </p:cNvSpPr>
          <p:nvPr>
            <p:ph type="title"/>
          </p:nvPr>
        </p:nvSpPr>
        <p:spPr>
          <a:xfrm>
            <a:off x="628650" y="1453187"/>
            <a:ext cx="7886700" cy="653161"/>
          </a:xfrm>
        </p:spPr>
        <p:txBody>
          <a:bodyPr/>
          <a:lstStyle/>
          <a:p>
            <a:pPr algn="ctr"/>
            <a:r>
              <a:rPr lang="en-US" dirty="0">
                <a:solidFill>
                  <a:srgbClr val="00B050"/>
                </a:solidFill>
                <a:latin typeface="Orgon Slab Medium" panose="02000603000000020004" pitchFamily="50" charset="0"/>
              </a:rPr>
              <a:t>Three-year trends in </a:t>
            </a:r>
            <a:r>
              <a:rPr lang="en-US" dirty="0" err="1">
                <a:solidFill>
                  <a:srgbClr val="00B050"/>
                </a:solidFill>
                <a:latin typeface="Orgon Slab Medium" panose="02000603000000020004" pitchFamily="50" charset="0"/>
              </a:rPr>
              <a:t>dep’ts</a:t>
            </a:r>
            <a:endParaRPr lang="en-US" dirty="0">
              <a:solidFill>
                <a:srgbClr val="00B050"/>
              </a:solidFill>
              <a:latin typeface="Orgon Slab Medium" panose="02000603000000020004" pitchFamily="50" charset="0"/>
            </a:endParaRPr>
          </a:p>
        </p:txBody>
      </p:sp>
      <p:sp>
        <p:nvSpPr>
          <p:cNvPr id="3" name="Content Placeholder 2">
            <a:extLst>
              <a:ext uri="{FF2B5EF4-FFF2-40B4-BE49-F238E27FC236}">
                <a16:creationId xmlns:a16="http://schemas.microsoft.com/office/drawing/2014/main" id="{D6BA9EA5-8ED2-4502-AFBE-4AF4C49A5960}"/>
              </a:ext>
            </a:extLst>
          </p:cNvPr>
          <p:cNvSpPr>
            <a:spLocks noGrp="1"/>
          </p:cNvSpPr>
          <p:nvPr>
            <p:ph idx="1"/>
          </p:nvPr>
        </p:nvSpPr>
        <p:spPr/>
        <p:txBody>
          <a:bodyPr>
            <a:normAutofit lnSpcReduction="10000"/>
          </a:bodyPr>
          <a:lstStyle/>
          <a:p>
            <a:pPr marL="0" indent="0">
              <a:buNone/>
            </a:pPr>
            <a:r>
              <a:rPr lang="en-US" dirty="0">
                <a:latin typeface="Orgon Slab Medium" panose="02000603000000020004" pitchFamily="50" charset="0"/>
              </a:rPr>
              <a:t>Academic departments</a:t>
            </a:r>
          </a:p>
          <a:p>
            <a:r>
              <a:rPr lang="en-US" dirty="0">
                <a:latin typeface="Orgon Slab Medium" panose="02000603000000020004" pitchFamily="50" charset="0"/>
              </a:rPr>
              <a:t>Expenditures of GO and endowment monies</a:t>
            </a:r>
          </a:p>
          <a:p>
            <a:r>
              <a:rPr lang="en-US" dirty="0">
                <a:latin typeface="Orgon Slab Medium" panose="02000603000000020004" pitchFamily="50" charset="0"/>
              </a:rPr>
              <a:t>‘Income’ from GO and endowments</a:t>
            </a:r>
          </a:p>
          <a:p>
            <a:pPr marL="0" indent="0">
              <a:buNone/>
            </a:pPr>
            <a:r>
              <a:rPr lang="en-US" dirty="0">
                <a:latin typeface="Orgon Slab Medium" panose="02000603000000020004" pitchFamily="50" charset="0"/>
              </a:rPr>
              <a:t>Other departments:  </a:t>
            </a:r>
          </a:p>
          <a:p>
            <a:r>
              <a:rPr lang="en-US" dirty="0">
                <a:latin typeface="Orgon Slab Medium" panose="02000603000000020004" pitchFamily="50" charset="0"/>
              </a:rPr>
              <a:t>Include auxiliary (Havener and Res Halls)</a:t>
            </a:r>
          </a:p>
          <a:p>
            <a:r>
              <a:rPr lang="en-US" dirty="0">
                <a:latin typeface="Orgon Slab Medium" panose="02000603000000020004" pitchFamily="50" charset="0"/>
              </a:rPr>
              <a:t>Showing only ‘of interest’; not incl. Sponsored </a:t>
            </a:r>
            <a:r>
              <a:rPr lang="en-US" dirty="0" err="1">
                <a:latin typeface="Orgon Slab Medium" panose="02000603000000020004" pitchFamily="50" charset="0"/>
              </a:rPr>
              <a:t>Proj</a:t>
            </a:r>
            <a:r>
              <a:rPr lang="en-US" dirty="0">
                <a:latin typeface="Orgon Slab Medium" panose="02000603000000020004" pitchFamily="50" charset="0"/>
              </a:rPr>
              <a:t>. which took $5 MM GO cut</a:t>
            </a:r>
          </a:p>
          <a:p>
            <a:pPr marL="0" indent="0">
              <a:buNone/>
            </a:pPr>
            <a:r>
              <a:rPr lang="en-US" dirty="0">
                <a:latin typeface="Orgon Slab Medium" panose="02000603000000020004" pitchFamily="50" charset="0"/>
              </a:rPr>
              <a:t>Excludes ‘other’, about $1.2 MM; 335K GGPE + 835K Global</a:t>
            </a:r>
          </a:p>
          <a:p>
            <a:pPr marL="0" indent="0">
              <a:buNone/>
            </a:pPr>
            <a:r>
              <a:rPr lang="en-US" dirty="0">
                <a:latin typeface="Orgon Slab Medium" panose="02000603000000020004" pitchFamily="50" charset="0"/>
              </a:rPr>
              <a:t>Excludes grants and contracts (research $)</a:t>
            </a:r>
          </a:p>
          <a:p>
            <a:r>
              <a:rPr lang="en-US" dirty="0">
                <a:latin typeface="Orgon Slab Medium" panose="02000603000000020004" pitchFamily="50" charset="0"/>
              </a:rPr>
              <a:t>budget (= this year) assumes very little (CEC = $1.2 MM) </a:t>
            </a:r>
          </a:p>
          <a:p>
            <a:r>
              <a:rPr lang="en-US" dirty="0">
                <a:latin typeface="Orgon Slab Medium" panose="02000603000000020004" pitchFamily="50" charset="0"/>
              </a:rPr>
              <a:t>actuals much larger (CEC = $14.5 MM) but mostly ‘pass through’</a:t>
            </a:r>
          </a:p>
          <a:p>
            <a:endParaRPr lang="en-US" dirty="0">
              <a:latin typeface="Orgon Slab Medium" panose="02000603000000020004" pitchFamily="50" charset="0"/>
            </a:endParaRPr>
          </a:p>
        </p:txBody>
      </p:sp>
    </p:spTree>
    <p:extLst>
      <p:ext uri="{BB962C8B-B14F-4D97-AF65-F5344CB8AC3E}">
        <p14:creationId xmlns:p14="http://schemas.microsoft.com/office/powerpoint/2010/main" val="357866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a:latin typeface="Orgon Slab" panose="02000503000000020004" pitchFamily="50" charset="0"/>
              </a:rPr>
              <a:t>IV.	Guest Speaker</a:t>
            </a:r>
          </a:p>
          <a:p>
            <a:pPr marL="0" indent="0" defTabSz="857250">
              <a:buNone/>
            </a:pPr>
            <a:r>
              <a:rPr lang="en-US" sz="3600" b="1" dirty="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A. UM System Vice President for 		      Information Technology</a:t>
            </a:r>
          </a:p>
          <a:p>
            <a:pPr marL="0" indent="0" defTabSz="857250">
              <a:buNone/>
            </a:pPr>
            <a:r>
              <a:rPr lang="en-US" sz="3600" dirty="0">
                <a:solidFill>
                  <a:srgbClr val="003B49"/>
                </a:solidFill>
                <a:latin typeface="Orgon Slab" panose="02000503000000020004" pitchFamily="50" charset="0"/>
              </a:rPr>
              <a:t>	      B. Chancellor</a:t>
            </a: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7866917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DBD71C-CCA6-4149-ABA7-6C3F50F9F4B4}"/>
              </a:ext>
            </a:extLst>
          </p:cNvPr>
          <p:cNvSpPr>
            <a:spLocks noGrp="1"/>
          </p:cNvSpPr>
          <p:nvPr>
            <p:ph type="body" sz="quarter" idx="13"/>
          </p:nvPr>
        </p:nvSpPr>
        <p:spPr>
          <a:xfrm>
            <a:off x="1459520" y="1289624"/>
            <a:ext cx="6194783" cy="485133"/>
          </a:xfrm>
        </p:spPr>
        <p:txBody>
          <a:bodyPr>
            <a:normAutofit/>
          </a:bodyPr>
          <a:lstStyle/>
          <a:p>
            <a:pPr algn="ctr"/>
            <a:r>
              <a:rPr lang="en-US" sz="2700" b="1" dirty="0"/>
              <a:t>Overall Revenue &amp; Expenditures </a:t>
            </a:r>
          </a:p>
        </p:txBody>
      </p:sp>
      <p:pic>
        <p:nvPicPr>
          <p:cNvPr id="6" name="Picture 5">
            <a:extLst>
              <a:ext uri="{FF2B5EF4-FFF2-40B4-BE49-F238E27FC236}">
                <a16:creationId xmlns:a16="http://schemas.microsoft.com/office/drawing/2014/main" id="{6FF65579-6DD2-41EC-A5AD-3748028F63BD}"/>
              </a:ext>
            </a:extLst>
          </p:cNvPr>
          <p:cNvPicPr>
            <a:picLocks noChangeAspect="1"/>
          </p:cNvPicPr>
          <p:nvPr/>
        </p:nvPicPr>
        <p:blipFill rotWithShape="1">
          <a:blip r:embed="rId3"/>
          <a:srcRect t="11122"/>
          <a:stretch/>
        </p:blipFill>
        <p:spPr>
          <a:xfrm>
            <a:off x="1479411" y="2997733"/>
            <a:ext cx="5907227" cy="2982179"/>
          </a:xfrm>
          <a:prstGeom prst="rect">
            <a:avLst/>
          </a:prstGeom>
        </p:spPr>
      </p:pic>
      <p:grpSp>
        <p:nvGrpSpPr>
          <p:cNvPr id="13" name="Group 12">
            <a:extLst>
              <a:ext uri="{FF2B5EF4-FFF2-40B4-BE49-F238E27FC236}">
                <a16:creationId xmlns:a16="http://schemas.microsoft.com/office/drawing/2014/main" id="{72954359-9CA2-4EBC-B1F8-62FC7CC77778}"/>
              </a:ext>
            </a:extLst>
          </p:cNvPr>
          <p:cNvGrpSpPr/>
          <p:nvPr/>
        </p:nvGrpSpPr>
        <p:grpSpPr>
          <a:xfrm>
            <a:off x="2675165" y="2650331"/>
            <a:ext cx="4748642" cy="3541658"/>
            <a:chOff x="2119085" y="2146024"/>
            <a:chExt cx="6638377" cy="4981352"/>
          </a:xfrm>
        </p:grpSpPr>
        <p:pic>
          <p:nvPicPr>
            <p:cNvPr id="7" name="Picture 6">
              <a:extLst>
                <a:ext uri="{FF2B5EF4-FFF2-40B4-BE49-F238E27FC236}">
                  <a16:creationId xmlns:a16="http://schemas.microsoft.com/office/drawing/2014/main" id="{3D581109-9AAD-42AE-91CA-97D80A4F9FB4}"/>
                </a:ext>
              </a:extLst>
            </p:cNvPr>
            <p:cNvPicPr>
              <a:picLocks noChangeAspect="1"/>
            </p:cNvPicPr>
            <p:nvPr/>
          </p:nvPicPr>
          <p:blipFill rotWithShape="1">
            <a:blip r:embed="rId4"/>
            <a:srcRect l="10309" r="11105" b="20746"/>
            <a:stretch/>
          </p:blipFill>
          <p:spPr>
            <a:xfrm>
              <a:off x="2119085" y="2146024"/>
              <a:ext cx="6638377" cy="3572606"/>
            </a:xfrm>
            <a:prstGeom prst="rect">
              <a:avLst/>
            </a:prstGeom>
          </p:spPr>
        </p:pic>
        <p:sp>
          <p:nvSpPr>
            <p:cNvPr id="9" name="Rectangle 8">
              <a:extLst>
                <a:ext uri="{FF2B5EF4-FFF2-40B4-BE49-F238E27FC236}">
                  <a16:creationId xmlns:a16="http://schemas.microsoft.com/office/drawing/2014/main" id="{D6CF199A-59B4-451B-981A-555943B564F7}"/>
                </a:ext>
              </a:extLst>
            </p:cNvPr>
            <p:cNvSpPr/>
            <p:nvPr/>
          </p:nvSpPr>
          <p:spPr>
            <a:xfrm>
              <a:off x="2314575" y="6610350"/>
              <a:ext cx="123825" cy="133350"/>
            </a:xfrm>
            <a:prstGeom prst="rect">
              <a:avLst/>
            </a:prstGeom>
            <a:solidFill>
              <a:srgbClr val="F8CB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28EADC72-D51A-49C4-9C85-D87A4F0F18AC}"/>
                </a:ext>
              </a:extLst>
            </p:cNvPr>
            <p:cNvSpPr/>
            <p:nvPr/>
          </p:nvSpPr>
          <p:spPr>
            <a:xfrm>
              <a:off x="5000625" y="6630191"/>
              <a:ext cx="123825" cy="13335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TextBox 10">
              <a:extLst>
                <a:ext uri="{FF2B5EF4-FFF2-40B4-BE49-F238E27FC236}">
                  <a16:creationId xmlns:a16="http://schemas.microsoft.com/office/drawing/2014/main" id="{73E4B5E6-A3D1-4C18-BB42-847BC078C458}"/>
                </a:ext>
              </a:extLst>
            </p:cNvPr>
            <p:cNvSpPr txBox="1"/>
            <p:nvPr/>
          </p:nvSpPr>
          <p:spPr>
            <a:xfrm>
              <a:off x="2438398" y="6542977"/>
              <a:ext cx="2562226" cy="584399"/>
            </a:xfrm>
            <a:prstGeom prst="rect">
              <a:avLst/>
            </a:prstGeom>
            <a:noFill/>
          </p:spPr>
          <p:txBody>
            <a:bodyPr wrap="square" rtlCol="0">
              <a:spAutoFit/>
            </a:bodyPr>
            <a:lstStyle/>
            <a:p>
              <a:pPr defTabSz="685800"/>
              <a:r>
                <a:rPr lang="en-US" sz="1050" b="1" dirty="0">
                  <a:solidFill>
                    <a:srgbClr val="5B9BD5">
                      <a:lumMod val="50000"/>
                    </a:srgbClr>
                  </a:solidFill>
                  <a:latin typeface="Arial" panose="020B0604020202020204" pitchFamily="34" charset="0"/>
                  <a:cs typeface="Arial" panose="020B0604020202020204" pitchFamily="34" charset="0"/>
                </a:rPr>
                <a:t>non academic expenditure</a:t>
              </a:r>
            </a:p>
          </p:txBody>
        </p:sp>
        <p:sp>
          <p:nvSpPr>
            <p:cNvPr id="12" name="TextBox 11">
              <a:extLst>
                <a:ext uri="{FF2B5EF4-FFF2-40B4-BE49-F238E27FC236}">
                  <a16:creationId xmlns:a16="http://schemas.microsoft.com/office/drawing/2014/main" id="{92465E35-2D73-454C-B966-DCD9AE6AE1BA}"/>
                </a:ext>
              </a:extLst>
            </p:cNvPr>
            <p:cNvSpPr txBox="1"/>
            <p:nvPr/>
          </p:nvSpPr>
          <p:spPr>
            <a:xfrm>
              <a:off x="5062537" y="6530830"/>
              <a:ext cx="2562226" cy="357134"/>
            </a:xfrm>
            <a:prstGeom prst="rect">
              <a:avLst/>
            </a:prstGeom>
            <a:noFill/>
          </p:spPr>
          <p:txBody>
            <a:bodyPr wrap="square" rtlCol="0">
              <a:spAutoFit/>
            </a:bodyPr>
            <a:lstStyle/>
            <a:p>
              <a:pPr defTabSz="685800"/>
              <a:r>
                <a:rPr lang="en-US" sz="1050" b="1" dirty="0">
                  <a:solidFill>
                    <a:srgbClr val="5B9BD5">
                      <a:lumMod val="50000"/>
                    </a:srgbClr>
                  </a:solidFill>
                  <a:latin typeface="Arial" panose="020B0604020202020204" pitchFamily="34" charset="0"/>
                  <a:cs typeface="Arial" panose="020B0604020202020204" pitchFamily="34" charset="0"/>
                </a:rPr>
                <a:t> academic expenditure</a:t>
              </a:r>
            </a:p>
          </p:txBody>
        </p:sp>
      </p:grpSp>
      <p:sp>
        <p:nvSpPr>
          <p:cNvPr id="15" name="Text Placeholder 1">
            <a:extLst>
              <a:ext uri="{FF2B5EF4-FFF2-40B4-BE49-F238E27FC236}">
                <a16:creationId xmlns:a16="http://schemas.microsoft.com/office/drawing/2014/main" id="{B78FABBA-4B67-4E0F-8482-41CC9AB74F49}"/>
              </a:ext>
            </a:extLst>
          </p:cNvPr>
          <p:cNvSpPr>
            <a:spLocks noGrp="1"/>
          </p:cNvSpPr>
          <p:nvPr>
            <p:ph type="body" sz="quarter" idx="11"/>
          </p:nvPr>
        </p:nvSpPr>
        <p:spPr>
          <a:xfrm>
            <a:off x="1040414" y="2016332"/>
            <a:ext cx="7032996" cy="2005343"/>
          </a:xfrm>
        </p:spPr>
        <p:txBody>
          <a:bodyPr/>
          <a:lstStyle/>
          <a:p>
            <a:r>
              <a:rPr lang="en-US" sz="1500" b="1" dirty="0">
                <a:solidFill>
                  <a:schemeClr val="accent1">
                    <a:lumMod val="75000"/>
                  </a:schemeClr>
                </a:solidFill>
              </a:rPr>
              <a:t>In total, d</a:t>
            </a:r>
            <a:r>
              <a:rPr lang="en-US" sz="1500" b="1" dirty="0">
                <a:solidFill>
                  <a:srgbClr val="005F83"/>
                </a:solidFill>
              </a:rPr>
              <a:t>ecreased</a:t>
            </a:r>
            <a:r>
              <a:rPr lang="en-US" sz="1500" dirty="0">
                <a:solidFill>
                  <a:srgbClr val="000000"/>
                </a:solidFill>
              </a:rPr>
              <a:t> in </a:t>
            </a:r>
            <a:r>
              <a:rPr lang="en-US" sz="1500" b="1" dirty="0">
                <a:solidFill>
                  <a:srgbClr val="005F83"/>
                </a:solidFill>
              </a:rPr>
              <a:t>academic</a:t>
            </a:r>
            <a:r>
              <a:rPr lang="en-US" sz="1500" dirty="0">
                <a:solidFill>
                  <a:srgbClr val="000000"/>
                </a:solidFill>
              </a:rPr>
              <a:t> units and </a:t>
            </a:r>
            <a:r>
              <a:rPr lang="en-US" sz="1500" b="1" dirty="0">
                <a:solidFill>
                  <a:srgbClr val="005F83"/>
                </a:solidFill>
              </a:rPr>
              <a:t>increased</a:t>
            </a:r>
            <a:r>
              <a:rPr lang="en-US" sz="1500" dirty="0">
                <a:solidFill>
                  <a:srgbClr val="000000"/>
                </a:solidFill>
              </a:rPr>
              <a:t> in </a:t>
            </a:r>
            <a:r>
              <a:rPr lang="en-US" sz="1500" b="1" dirty="0">
                <a:solidFill>
                  <a:srgbClr val="005F83"/>
                </a:solidFill>
              </a:rPr>
              <a:t>non-academic units</a:t>
            </a:r>
          </a:p>
          <a:p>
            <a:r>
              <a:rPr lang="en-US" sz="1500" b="1" dirty="0">
                <a:solidFill>
                  <a:srgbClr val="005F83"/>
                </a:solidFill>
              </a:rPr>
              <a:t>Academic</a:t>
            </a:r>
            <a:r>
              <a:rPr lang="en-US" sz="1500" dirty="0">
                <a:solidFill>
                  <a:srgbClr val="000000"/>
                </a:solidFill>
              </a:rPr>
              <a:t> units as a whole projected to have </a:t>
            </a:r>
            <a:r>
              <a:rPr lang="en-US" sz="1500" b="1" dirty="0">
                <a:solidFill>
                  <a:srgbClr val="005F83"/>
                </a:solidFill>
              </a:rPr>
              <a:t>deficit</a:t>
            </a:r>
            <a:r>
              <a:rPr lang="en-US" sz="1500" dirty="0">
                <a:solidFill>
                  <a:srgbClr val="000000"/>
                </a:solidFill>
              </a:rPr>
              <a:t> in 2021</a:t>
            </a:r>
          </a:p>
        </p:txBody>
      </p:sp>
      <p:sp>
        <p:nvSpPr>
          <p:cNvPr id="16" name="Rectangle 15">
            <a:extLst>
              <a:ext uri="{FF2B5EF4-FFF2-40B4-BE49-F238E27FC236}">
                <a16:creationId xmlns:a16="http://schemas.microsoft.com/office/drawing/2014/main" id="{83D5010B-8FF6-4D1F-AF04-9CC4A1A2B6E0}"/>
              </a:ext>
            </a:extLst>
          </p:cNvPr>
          <p:cNvSpPr/>
          <p:nvPr/>
        </p:nvSpPr>
        <p:spPr>
          <a:xfrm>
            <a:off x="5886450" y="3114676"/>
            <a:ext cx="1671638" cy="1059428"/>
          </a:xfrm>
          <a:prstGeom prst="rect">
            <a:avLst/>
          </a:prstGeom>
          <a:noFill/>
          <a:ln w="57150">
            <a:solidFill>
              <a:srgbClr val="005F8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6882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AEE472E-24D0-412C-AEDC-629B685313AA}"/>
              </a:ext>
            </a:extLst>
          </p:cNvPr>
          <p:cNvGraphicFramePr>
            <a:graphicFrameLocks noGrp="1"/>
          </p:cNvGraphicFramePr>
          <p:nvPr/>
        </p:nvGraphicFramePr>
        <p:xfrm>
          <a:off x="279050" y="3002370"/>
          <a:ext cx="8432975" cy="2352454"/>
        </p:xfrm>
        <a:graphic>
          <a:graphicData uri="http://schemas.openxmlformats.org/drawingml/2006/table">
            <a:tbl>
              <a:tblPr/>
              <a:tblGrid>
                <a:gridCol w="932544">
                  <a:extLst>
                    <a:ext uri="{9D8B030D-6E8A-4147-A177-3AD203B41FA5}">
                      <a16:colId xmlns:a16="http://schemas.microsoft.com/office/drawing/2014/main" val="1552097537"/>
                    </a:ext>
                  </a:extLst>
                </a:gridCol>
                <a:gridCol w="1344176">
                  <a:extLst>
                    <a:ext uri="{9D8B030D-6E8A-4147-A177-3AD203B41FA5}">
                      <a16:colId xmlns:a16="http://schemas.microsoft.com/office/drawing/2014/main" val="1426268627"/>
                    </a:ext>
                  </a:extLst>
                </a:gridCol>
                <a:gridCol w="524556">
                  <a:extLst>
                    <a:ext uri="{9D8B030D-6E8A-4147-A177-3AD203B41FA5}">
                      <a16:colId xmlns:a16="http://schemas.microsoft.com/office/drawing/2014/main" val="2836364267"/>
                    </a:ext>
                  </a:extLst>
                </a:gridCol>
                <a:gridCol w="1289535">
                  <a:extLst>
                    <a:ext uri="{9D8B030D-6E8A-4147-A177-3AD203B41FA5}">
                      <a16:colId xmlns:a16="http://schemas.microsoft.com/office/drawing/2014/main" val="2042860274"/>
                    </a:ext>
                  </a:extLst>
                </a:gridCol>
                <a:gridCol w="633839">
                  <a:extLst>
                    <a:ext uri="{9D8B030D-6E8A-4147-A177-3AD203B41FA5}">
                      <a16:colId xmlns:a16="http://schemas.microsoft.com/office/drawing/2014/main" val="18392351"/>
                    </a:ext>
                  </a:extLst>
                </a:gridCol>
                <a:gridCol w="1267679">
                  <a:extLst>
                    <a:ext uri="{9D8B030D-6E8A-4147-A177-3AD203B41FA5}">
                      <a16:colId xmlns:a16="http://schemas.microsoft.com/office/drawing/2014/main" val="1316462323"/>
                    </a:ext>
                  </a:extLst>
                </a:gridCol>
                <a:gridCol w="513629">
                  <a:extLst>
                    <a:ext uri="{9D8B030D-6E8A-4147-A177-3AD203B41FA5}">
                      <a16:colId xmlns:a16="http://schemas.microsoft.com/office/drawing/2014/main" val="1111436159"/>
                    </a:ext>
                  </a:extLst>
                </a:gridCol>
                <a:gridCol w="1256750">
                  <a:extLst>
                    <a:ext uri="{9D8B030D-6E8A-4147-A177-3AD203B41FA5}">
                      <a16:colId xmlns:a16="http://schemas.microsoft.com/office/drawing/2014/main" val="273418459"/>
                    </a:ext>
                  </a:extLst>
                </a:gridCol>
                <a:gridCol w="670267">
                  <a:extLst>
                    <a:ext uri="{9D8B030D-6E8A-4147-A177-3AD203B41FA5}">
                      <a16:colId xmlns:a16="http://schemas.microsoft.com/office/drawing/2014/main" val="2548004469"/>
                    </a:ext>
                  </a:extLst>
                </a:gridCol>
              </a:tblGrid>
              <a:tr h="470491">
                <a:tc>
                  <a:txBody>
                    <a:bodyPr/>
                    <a:lstStyle/>
                    <a:p>
                      <a:pPr algn="l" fontAlgn="b"/>
                      <a:r>
                        <a:rPr lang="en-US" sz="1500" b="0" i="0" u="none" strike="noStrike">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a:txBody>
                    <a:bodyPr/>
                    <a:lstStyle/>
                    <a:p>
                      <a:pPr algn="ctr" fontAlgn="b"/>
                      <a:r>
                        <a:rPr lang="en-US" sz="2100" b="1" i="0" u="none" strike="noStrike" dirty="0">
                          <a:solidFill>
                            <a:srgbClr val="000000"/>
                          </a:solidFill>
                          <a:effectLst/>
                          <a:latin typeface="Calibri" panose="020F0502020204030204" pitchFamily="34" charset="0"/>
                        </a:rPr>
                        <a:t>Total Expenditure (MM)</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2100" b="1" i="0" u="none" strike="noStrike" dirty="0">
                          <a:solidFill>
                            <a:srgbClr val="000000"/>
                          </a:solidFill>
                          <a:effectLst/>
                          <a:latin typeface="Calibri" panose="020F0502020204030204" pitchFamily="34" charset="0"/>
                        </a:rPr>
                        <a:t>Total Revenue + Transfers  (MM)</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238313"/>
                  </a:ext>
                </a:extLst>
              </a:tr>
              <a:tr h="470491">
                <a:tc>
                  <a:txBody>
                    <a:bodyPr/>
                    <a:lstStyle/>
                    <a:p>
                      <a:pPr algn="l" fontAlgn="b"/>
                      <a:r>
                        <a:rPr lang="en-US" sz="1500" b="0" i="0" u="none" strike="noStrike">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2100" b="1" i="0" u="none" strike="noStrike" dirty="0">
                          <a:solidFill>
                            <a:srgbClr val="000000"/>
                          </a:solidFill>
                          <a:effectLst/>
                          <a:latin typeface="Calibri" panose="020F0502020204030204" pitchFamily="34" charset="0"/>
                        </a:rPr>
                        <a:t>CASB</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100" b="1" i="0" u="none" strike="noStrike" dirty="0">
                          <a:solidFill>
                            <a:srgbClr val="000000"/>
                          </a:solidFill>
                          <a:effectLst/>
                          <a:latin typeface="Calibri" panose="020F0502020204030204" pitchFamily="34" charset="0"/>
                        </a:rPr>
                        <a:t>CEC</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100" b="1" i="0" u="none" strike="noStrike" dirty="0">
                          <a:solidFill>
                            <a:srgbClr val="000000"/>
                          </a:solidFill>
                          <a:effectLst/>
                          <a:latin typeface="Calibri" panose="020F0502020204030204" pitchFamily="34" charset="0"/>
                        </a:rPr>
                        <a:t>CASB</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100" b="1" i="0" u="none" strike="noStrike" dirty="0">
                          <a:solidFill>
                            <a:srgbClr val="000000"/>
                          </a:solidFill>
                          <a:effectLst/>
                          <a:latin typeface="Calibri" panose="020F0502020204030204" pitchFamily="34" charset="0"/>
                        </a:rPr>
                        <a:t>CEC</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17110433"/>
                  </a:ext>
                </a:extLst>
              </a:tr>
              <a:tr h="470491">
                <a:tc>
                  <a:txBody>
                    <a:bodyPr/>
                    <a:lstStyle/>
                    <a:p>
                      <a:pPr algn="ctr" fontAlgn="b"/>
                      <a:r>
                        <a:rPr lang="en-US" sz="1500" b="0" i="0" u="none" strike="noStrike" dirty="0">
                          <a:solidFill>
                            <a:srgbClr val="000000"/>
                          </a:solidFill>
                          <a:effectLst/>
                          <a:latin typeface="Calibri" panose="020F0502020204030204" pitchFamily="34" charset="0"/>
                        </a:rPr>
                        <a:t>2019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$27.3 </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35%</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$50.7</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65%</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$27.8 </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32%</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$60.4</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68%</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208270"/>
                  </a:ext>
                </a:extLst>
              </a:tr>
              <a:tr h="470491">
                <a:tc>
                  <a:txBody>
                    <a:bodyPr/>
                    <a:lstStyle/>
                    <a:p>
                      <a:pPr algn="ctr" fontAlgn="b"/>
                      <a:r>
                        <a:rPr lang="en-US" sz="1500" b="0" i="0" u="none" strike="noStrike" dirty="0">
                          <a:solidFill>
                            <a:srgbClr val="000000"/>
                          </a:solidFill>
                          <a:effectLst/>
                          <a:latin typeface="Calibri" panose="020F0502020204030204" pitchFamily="34" charset="0"/>
                        </a:rPr>
                        <a:t>2020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25.9 </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800" b="0" i="0" u="none" strike="noStrike" dirty="0">
                          <a:solidFill>
                            <a:srgbClr val="000000"/>
                          </a:solidFill>
                          <a:effectLst/>
                          <a:latin typeface="Calibri" panose="020F0502020204030204" pitchFamily="34" charset="0"/>
                        </a:rPr>
                        <a:t>36%</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45.6</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800" b="0" i="0" u="none" strike="noStrike" dirty="0">
                          <a:solidFill>
                            <a:srgbClr val="000000"/>
                          </a:solidFill>
                          <a:effectLst/>
                          <a:latin typeface="Calibri" panose="020F0502020204030204" pitchFamily="34" charset="0"/>
                        </a:rPr>
                        <a:t>64%</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25.3</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800" b="0" i="0" u="none" strike="noStrike" dirty="0">
                          <a:solidFill>
                            <a:srgbClr val="000000"/>
                          </a:solidFill>
                          <a:effectLst/>
                          <a:latin typeface="Calibri" panose="020F0502020204030204" pitchFamily="34" charset="0"/>
                        </a:rPr>
                        <a:t>35%</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47.7</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800" b="0" i="0" u="none" strike="noStrike" dirty="0">
                          <a:solidFill>
                            <a:srgbClr val="000000"/>
                          </a:solidFill>
                          <a:effectLst/>
                          <a:latin typeface="Calibri" panose="020F0502020204030204" pitchFamily="34" charset="0"/>
                        </a:rPr>
                        <a:t>65%</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66519768"/>
                  </a:ext>
                </a:extLst>
              </a:tr>
              <a:tr h="470491">
                <a:tc>
                  <a:txBody>
                    <a:bodyPr/>
                    <a:lstStyle/>
                    <a:p>
                      <a:pPr algn="ctr" fontAlgn="b"/>
                      <a:r>
                        <a:rPr lang="en-US" sz="1500" b="0" i="0" u="none" strike="noStrike" dirty="0">
                          <a:solidFill>
                            <a:srgbClr val="000000"/>
                          </a:solidFill>
                          <a:effectLst/>
                          <a:latin typeface="Calibri" panose="020F0502020204030204" pitchFamily="34" charset="0"/>
                        </a:rPr>
                        <a:t>2021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24.8 </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35%</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46.8</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65%</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22.2</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37%</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tabLst>
                          <a:tab pos="914400" algn="dec"/>
                        </a:tabLst>
                      </a:pPr>
                      <a:r>
                        <a:rPr lang="en-US" sz="1800" b="1" dirty="0">
                          <a:solidFill>
                            <a:srgbClr val="005F83"/>
                          </a:solidFill>
                        </a:rPr>
                        <a:t>	</a:t>
                      </a:r>
                      <a:r>
                        <a:rPr lang="en-US" sz="1800" b="0" i="0" u="none" strike="noStrike" dirty="0">
                          <a:solidFill>
                            <a:srgbClr val="000000"/>
                          </a:solidFill>
                          <a:effectLst/>
                          <a:latin typeface="Calibri" panose="020F0502020204030204" pitchFamily="34" charset="0"/>
                        </a:rPr>
                        <a:t>38.4</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63%</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261939"/>
                  </a:ext>
                </a:extLst>
              </a:tr>
            </a:tbl>
          </a:graphicData>
        </a:graphic>
      </p:graphicFrame>
      <p:sp>
        <p:nvSpPr>
          <p:cNvPr id="8" name="Text Placeholder 3">
            <a:extLst>
              <a:ext uri="{FF2B5EF4-FFF2-40B4-BE49-F238E27FC236}">
                <a16:creationId xmlns:a16="http://schemas.microsoft.com/office/drawing/2014/main" id="{5DD115F7-92A9-441F-B81F-7EDC3F30DE21}"/>
              </a:ext>
            </a:extLst>
          </p:cNvPr>
          <p:cNvSpPr txBox="1">
            <a:spLocks/>
          </p:cNvSpPr>
          <p:nvPr/>
        </p:nvSpPr>
        <p:spPr>
          <a:xfrm>
            <a:off x="1546598" y="1460609"/>
            <a:ext cx="5571568" cy="566186"/>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700" b="1" dirty="0"/>
              <a:t>Academic Funding, Colleges</a:t>
            </a:r>
          </a:p>
        </p:txBody>
      </p:sp>
      <p:sp>
        <p:nvSpPr>
          <p:cNvPr id="9" name="Text Placeholder 1">
            <a:extLst>
              <a:ext uri="{FF2B5EF4-FFF2-40B4-BE49-F238E27FC236}">
                <a16:creationId xmlns:a16="http://schemas.microsoft.com/office/drawing/2014/main" id="{6F0A3D40-26B0-4F62-B7CB-E8BA1F22F85E}"/>
              </a:ext>
            </a:extLst>
          </p:cNvPr>
          <p:cNvSpPr>
            <a:spLocks noGrp="1"/>
          </p:cNvSpPr>
          <p:nvPr>
            <p:ph type="body" sz="quarter" idx="11"/>
          </p:nvPr>
        </p:nvSpPr>
        <p:spPr>
          <a:xfrm>
            <a:off x="1364784" y="2069361"/>
            <a:ext cx="6414433" cy="1757342"/>
          </a:xfrm>
        </p:spPr>
        <p:txBody>
          <a:bodyPr/>
          <a:lstStyle/>
          <a:p>
            <a:r>
              <a:rPr lang="en-US" dirty="0">
                <a:solidFill>
                  <a:srgbClr val="000000"/>
                </a:solidFill>
              </a:rPr>
              <a:t>Academic </a:t>
            </a:r>
            <a:r>
              <a:rPr lang="en-US" b="1" dirty="0">
                <a:solidFill>
                  <a:srgbClr val="005F83"/>
                </a:solidFill>
              </a:rPr>
              <a:t>expenditure</a:t>
            </a:r>
            <a:r>
              <a:rPr lang="en-US" dirty="0">
                <a:solidFill>
                  <a:srgbClr val="000000"/>
                </a:solidFill>
              </a:rPr>
              <a:t> stays </a:t>
            </a:r>
            <a:r>
              <a:rPr lang="en-US" b="1" dirty="0">
                <a:solidFill>
                  <a:srgbClr val="005F83"/>
                </a:solidFill>
              </a:rPr>
              <a:t>relatively steady</a:t>
            </a:r>
            <a:r>
              <a:rPr lang="en-US" dirty="0">
                <a:solidFill>
                  <a:srgbClr val="000000"/>
                </a:solidFill>
              </a:rPr>
              <a:t>.</a:t>
            </a:r>
          </a:p>
          <a:p>
            <a:r>
              <a:rPr lang="en-US" dirty="0">
                <a:solidFill>
                  <a:srgbClr val="000000"/>
                </a:solidFill>
              </a:rPr>
              <a:t>Academic </a:t>
            </a:r>
            <a:r>
              <a:rPr lang="en-US" b="1" dirty="0">
                <a:solidFill>
                  <a:srgbClr val="005F83"/>
                </a:solidFill>
              </a:rPr>
              <a:t>revenue </a:t>
            </a:r>
            <a:r>
              <a:rPr lang="en-US" dirty="0">
                <a:solidFill>
                  <a:srgbClr val="000000"/>
                </a:solidFill>
              </a:rPr>
              <a:t>and</a:t>
            </a:r>
            <a:r>
              <a:rPr lang="en-US" b="1" dirty="0">
                <a:solidFill>
                  <a:srgbClr val="005F83"/>
                </a:solidFill>
              </a:rPr>
              <a:t> transfer decrease </a:t>
            </a:r>
            <a:r>
              <a:rPr lang="en-US" dirty="0">
                <a:solidFill>
                  <a:srgbClr val="000000"/>
                </a:solidFill>
              </a:rPr>
              <a:t>in </a:t>
            </a:r>
            <a:r>
              <a:rPr lang="en-US" b="1" dirty="0">
                <a:solidFill>
                  <a:srgbClr val="005F83"/>
                </a:solidFill>
              </a:rPr>
              <a:t>CEC</a:t>
            </a:r>
            <a:r>
              <a:rPr lang="en-US" dirty="0">
                <a:solidFill>
                  <a:srgbClr val="000000"/>
                </a:solidFill>
              </a:rPr>
              <a:t> while </a:t>
            </a:r>
            <a:r>
              <a:rPr lang="en-US" b="1" dirty="0">
                <a:solidFill>
                  <a:srgbClr val="005F83"/>
                </a:solidFill>
              </a:rPr>
              <a:t>increase</a:t>
            </a:r>
            <a:r>
              <a:rPr lang="en-US" dirty="0">
                <a:solidFill>
                  <a:srgbClr val="000000"/>
                </a:solidFill>
              </a:rPr>
              <a:t> in </a:t>
            </a:r>
            <a:r>
              <a:rPr lang="en-US" b="1" dirty="0">
                <a:solidFill>
                  <a:srgbClr val="005F83"/>
                </a:solidFill>
              </a:rPr>
              <a:t>CASB</a:t>
            </a:r>
          </a:p>
        </p:txBody>
      </p:sp>
      <p:sp>
        <p:nvSpPr>
          <p:cNvPr id="2" name="TextBox 1">
            <a:extLst>
              <a:ext uri="{FF2B5EF4-FFF2-40B4-BE49-F238E27FC236}">
                <a16:creationId xmlns:a16="http://schemas.microsoft.com/office/drawing/2014/main" id="{1D71FDC2-7765-4DAE-89C4-CA0C378C2429}"/>
              </a:ext>
            </a:extLst>
          </p:cNvPr>
          <p:cNvSpPr txBox="1"/>
          <p:nvPr/>
        </p:nvSpPr>
        <p:spPr>
          <a:xfrm>
            <a:off x="1071618" y="5501771"/>
            <a:ext cx="6847837" cy="369332"/>
          </a:xfrm>
          <a:prstGeom prst="rect">
            <a:avLst/>
          </a:prstGeom>
          <a:noFill/>
        </p:spPr>
        <p:txBody>
          <a:bodyPr wrap="none" rtlCol="0">
            <a:spAutoFit/>
          </a:bodyPr>
          <a:lstStyle/>
          <a:p>
            <a:pPr algn="ctr" defTabSz="685800"/>
            <a:r>
              <a:rPr lang="en-US" dirty="0">
                <a:solidFill>
                  <a:prstClr val="black"/>
                </a:solidFill>
                <a:latin typeface="Calibri" panose="020F0502020204030204"/>
              </a:rPr>
              <a:t>Colleges combined 8.2 % expenditure decrease 2019 – 2021, -$6.4 MM</a:t>
            </a:r>
          </a:p>
        </p:txBody>
      </p:sp>
    </p:spTree>
    <p:extLst>
      <p:ext uri="{BB962C8B-B14F-4D97-AF65-F5344CB8AC3E}">
        <p14:creationId xmlns:p14="http://schemas.microsoft.com/office/powerpoint/2010/main" val="1505185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45511EC-76AA-49CF-9CE8-B129D488FA80}"/>
              </a:ext>
            </a:extLst>
          </p:cNvPr>
          <p:cNvGrpSpPr/>
          <p:nvPr/>
        </p:nvGrpSpPr>
        <p:grpSpPr>
          <a:xfrm>
            <a:off x="2271472" y="2425130"/>
            <a:ext cx="4558679" cy="3145809"/>
            <a:chOff x="1504627" y="2090506"/>
            <a:chExt cx="6078239" cy="4194412"/>
          </a:xfrm>
        </p:grpSpPr>
        <p:pic>
          <p:nvPicPr>
            <p:cNvPr id="20" name="Picture 19">
              <a:extLst>
                <a:ext uri="{FF2B5EF4-FFF2-40B4-BE49-F238E27FC236}">
                  <a16:creationId xmlns:a16="http://schemas.microsoft.com/office/drawing/2014/main" id="{06921FAC-DA24-4E28-B614-3654C1C829D7}"/>
                </a:ext>
              </a:extLst>
            </p:cNvPr>
            <p:cNvPicPr>
              <a:picLocks noChangeAspect="1"/>
            </p:cNvPicPr>
            <p:nvPr/>
          </p:nvPicPr>
          <p:blipFill>
            <a:blip r:embed="rId3"/>
            <a:stretch>
              <a:fillRect/>
            </a:stretch>
          </p:blipFill>
          <p:spPr>
            <a:xfrm>
              <a:off x="1504627" y="2090506"/>
              <a:ext cx="6078239" cy="4194412"/>
            </a:xfrm>
            <a:prstGeom prst="rect">
              <a:avLst/>
            </a:prstGeom>
          </p:spPr>
        </p:pic>
        <p:sp>
          <p:nvSpPr>
            <p:cNvPr id="23" name="TextBox 22">
              <a:extLst>
                <a:ext uri="{FF2B5EF4-FFF2-40B4-BE49-F238E27FC236}">
                  <a16:creationId xmlns:a16="http://schemas.microsoft.com/office/drawing/2014/main" id="{2669D888-BF62-4018-9CEE-6ECAFEB8F2A5}"/>
                </a:ext>
              </a:extLst>
            </p:cNvPr>
            <p:cNvSpPr txBox="1"/>
            <p:nvPr/>
          </p:nvSpPr>
          <p:spPr>
            <a:xfrm>
              <a:off x="2052536" y="5851390"/>
              <a:ext cx="1865725" cy="369332"/>
            </a:xfrm>
            <a:prstGeom prst="rect">
              <a:avLst/>
            </a:prstGeom>
            <a:noFill/>
          </p:spPr>
          <p:txBody>
            <a:bodyPr wrap="none" rtlCol="0">
              <a:spAutoFit/>
            </a:bodyPr>
            <a:lstStyle/>
            <a:p>
              <a:pPr defTabSz="685800"/>
              <a:r>
                <a:rPr lang="en-US" sz="1200" dirty="0">
                  <a:solidFill>
                    <a:srgbClr val="000000"/>
                  </a:solidFill>
                  <a:latin typeface="Calibri" panose="020F0502020204030204"/>
                </a:rPr>
                <a:t>Revenue &amp; Transfer</a:t>
              </a:r>
            </a:p>
          </p:txBody>
        </p:sp>
      </p:grpSp>
      <p:sp>
        <p:nvSpPr>
          <p:cNvPr id="4" name="Text Placeholder 3">
            <a:extLst>
              <a:ext uri="{FF2B5EF4-FFF2-40B4-BE49-F238E27FC236}">
                <a16:creationId xmlns:a16="http://schemas.microsoft.com/office/drawing/2014/main" id="{B3DBD71C-CCA6-4149-ABA7-6C3F50F9F4B4}"/>
              </a:ext>
            </a:extLst>
          </p:cNvPr>
          <p:cNvSpPr>
            <a:spLocks noGrp="1"/>
          </p:cNvSpPr>
          <p:nvPr>
            <p:ph type="body" sz="quarter" idx="13"/>
          </p:nvPr>
        </p:nvSpPr>
        <p:spPr>
          <a:xfrm>
            <a:off x="1040525" y="1358292"/>
            <a:ext cx="6738692" cy="502523"/>
          </a:xfrm>
        </p:spPr>
        <p:txBody>
          <a:bodyPr>
            <a:normAutofit/>
          </a:bodyPr>
          <a:lstStyle/>
          <a:p>
            <a:pPr algn="ctr"/>
            <a:r>
              <a:rPr lang="en-US" sz="2700" b="1" dirty="0"/>
              <a:t>Overall Revenue &amp; Expenditures </a:t>
            </a:r>
          </a:p>
        </p:txBody>
      </p:sp>
      <p:sp>
        <p:nvSpPr>
          <p:cNvPr id="15" name="Text Placeholder 1">
            <a:extLst>
              <a:ext uri="{FF2B5EF4-FFF2-40B4-BE49-F238E27FC236}">
                <a16:creationId xmlns:a16="http://schemas.microsoft.com/office/drawing/2014/main" id="{B78FABBA-4B67-4E0F-8482-41CC9AB74F49}"/>
              </a:ext>
            </a:extLst>
          </p:cNvPr>
          <p:cNvSpPr>
            <a:spLocks noGrp="1"/>
          </p:cNvSpPr>
          <p:nvPr>
            <p:ph type="body" sz="quarter" idx="11"/>
          </p:nvPr>
        </p:nvSpPr>
        <p:spPr>
          <a:xfrm>
            <a:off x="1364784" y="1821360"/>
            <a:ext cx="6414433" cy="2005343"/>
          </a:xfrm>
        </p:spPr>
        <p:txBody>
          <a:bodyPr/>
          <a:lstStyle/>
          <a:p>
            <a:r>
              <a:rPr lang="en-US" sz="1500" dirty="0">
                <a:solidFill>
                  <a:srgbClr val="000000"/>
                </a:solidFill>
              </a:rPr>
              <a:t>Revenue &amp; Transfer </a:t>
            </a:r>
            <a:r>
              <a:rPr lang="en-US" sz="1500" b="1" dirty="0">
                <a:solidFill>
                  <a:srgbClr val="005F83"/>
                </a:solidFill>
              </a:rPr>
              <a:t>decreased</a:t>
            </a:r>
            <a:r>
              <a:rPr lang="en-US" sz="1500" dirty="0">
                <a:solidFill>
                  <a:srgbClr val="000000"/>
                </a:solidFill>
              </a:rPr>
              <a:t> more significantly in CEC than in CASB</a:t>
            </a:r>
          </a:p>
          <a:p>
            <a:r>
              <a:rPr lang="en-US" sz="1500" dirty="0">
                <a:solidFill>
                  <a:srgbClr val="000000"/>
                </a:solidFill>
              </a:rPr>
              <a:t>Expenditure </a:t>
            </a:r>
            <a:r>
              <a:rPr lang="en-US" sz="1500" b="1" dirty="0">
                <a:solidFill>
                  <a:srgbClr val="005F83"/>
                </a:solidFill>
              </a:rPr>
              <a:t>decreased</a:t>
            </a:r>
            <a:r>
              <a:rPr lang="en-US" sz="1500" dirty="0">
                <a:solidFill>
                  <a:srgbClr val="005F83"/>
                </a:solidFill>
              </a:rPr>
              <a:t> </a:t>
            </a:r>
            <a:r>
              <a:rPr lang="en-US" sz="1500" dirty="0">
                <a:solidFill>
                  <a:srgbClr val="000000"/>
                </a:solidFill>
              </a:rPr>
              <a:t>in CASB more steadily than in CEC</a:t>
            </a:r>
          </a:p>
        </p:txBody>
      </p:sp>
      <p:sp>
        <p:nvSpPr>
          <p:cNvPr id="22" name="TextBox 21">
            <a:extLst>
              <a:ext uri="{FF2B5EF4-FFF2-40B4-BE49-F238E27FC236}">
                <a16:creationId xmlns:a16="http://schemas.microsoft.com/office/drawing/2014/main" id="{26480563-94F3-4DBB-B5DC-2019757C60A4}"/>
              </a:ext>
            </a:extLst>
          </p:cNvPr>
          <p:cNvSpPr txBox="1"/>
          <p:nvPr/>
        </p:nvSpPr>
        <p:spPr>
          <a:xfrm>
            <a:off x="1171731" y="5505985"/>
            <a:ext cx="6785596" cy="438582"/>
          </a:xfrm>
          <a:prstGeom prst="rect">
            <a:avLst/>
          </a:prstGeom>
          <a:noFill/>
        </p:spPr>
        <p:txBody>
          <a:bodyPr wrap="square" rtlCol="0">
            <a:spAutoFit/>
          </a:bodyPr>
          <a:lstStyle/>
          <a:p>
            <a:pPr defTabSz="685800"/>
            <a:r>
              <a:rPr lang="en-US" sz="1125" dirty="0">
                <a:solidFill>
                  <a:srgbClr val="000000"/>
                </a:solidFill>
                <a:latin typeface="Calibri" panose="020F0502020204030204"/>
              </a:rPr>
              <a:t>Note: </a:t>
            </a:r>
          </a:p>
          <a:p>
            <a:pPr defTabSz="685800"/>
            <a:r>
              <a:rPr lang="en-US" sz="1125" dirty="0">
                <a:solidFill>
                  <a:srgbClr val="000000"/>
                </a:solidFill>
                <a:latin typeface="Calibri" panose="020F0502020204030204"/>
              </a:rPr>
              <a:t>Year 2019 is used as the base to compute the percentage for both (1) Revenue &amp; Transfer and (2) Expenditure</a:t>
            </a:r>
          </a:p>
        </p:txBody>
      </p:sp>
      <p:grpSp>
        <p:nvGrpSpPr>
          <p:cNvPr id="30" name="Group 29">
            <a:extLst>
              <a:ext uri="{FF2B5EF4-FFF2-40B4-BE49-F238E27FC236}">
                <a16:creationId xmlns:a16="http://schemas.microsoft.com/office/drawing/2014/main" id="{7B868FA4-45B4-4AD8-8376-E975714E5FD0}"/>
              </a:ext>
            </a:extLst>
          </p:cNvPr>
          <p:cNvGrpSpPr/>
          <p:nvPr/>
        </p:nvGrpSpPr>
        <p:grpSpPr>
          <a:xfrm>
            <a:off x="2579050" y="2415638"/>
            <a:ext cx="4251101" cy="3305342"/>
            <a:chOff x="1896441" y="2077850"/>
            <a:chExt cx="5668135" cy="4407123"/>
          </a:xfrm>
        </p:grpSpPr>
        <p:pic>
          <p:nvPicPr>
            <p:cNvPr id="21" name="Picture 20">
              <a:extLst>
                <a:ext uri="{FF2B5EF4-FFF2-40B4-BE49-F238E27FC236}">
                  <a16:creationId xmlns:a16="http://schemas.microsoft.com/office/drawing/2014/main" id="{EF519DF4-DDD1-4777-BDD0-52F5B21C2E61}"/>
                </a:ext>
              </a:extLst>
            </p:cNvPr>
            <p:cNvPicPr>
              <a:picLocks noChangeAspect="1"/>
            </p:cNvPicPr>
            <p:nvPr/>
          </p:nvPicPr>
          <p:blipFill rotWithShape="1">
            <a:blip r:embed="rId4"/>
            <a:srcRect l="6466" b="19792"/>
            <a:stretch/>
          </p:blipFill>
          <p:spPr>
            <a:xfrm>
              <a:off x="1896441" y="2077850"/>
              <a:ext cx="5668135" cy="3364265"/>
            </a:xfrm>
            <a:prstGeom prst="rect">
              <a:avLst/>
            </a:prstGeom>
          </p:spPr>
        </p:pic>
        <p:sp>
          <p:nvSpPr>
            <p:cNvPr id="25" name="TextBox 24">
              <a:extLst>
                <a:ext uri="{FF2B5EF4-FFF2-40B4-BE49-F238E27FC236}">
                  <a16:creationId xmlns:a16="http://schemas.microsoft.com/office/drawing/2014/main" id="{2B9E02D3-A445-4A06-B5FA-B6271F3EF6E5}"/>
                </a:ext>
              </a:extLst>
            </p:cNvPr>
            <p:cNvSpPr txBox="1"/>
            <p:nvPr/>
          </p:nvSpPr>
          <p:spPr>
            <a:xfrm>
              <a:off x="2052536" y="6115641"/>
              <a:ext cx="1333528" cy="369332"/>
            </a:xfrm>
            <a:prstGeom prst="rect">
              <a:avLst/>
            </a:prstGeom>
            <a:noFill/>
          </p:spPr>
          <p:txBody>
            <a:bodyPr wrap="none" rtlCol="0">
              <a:spAutoFit/>
            </a:bodyPr>
            <a:lstStyle/>
            <a:p>
              <a:pPr defTabSz="685800"/>
              <a:r>
                <a:rPr lang="en-US" sz="1200" dirty="0">
                  <a:solidFill>
                    <a:srgbClr val="000000"/>
                  </a:solidFill>
                  <a:latin typeface="Calibri" panose="020F0502020204030204"/>
                </a:rPr>
                <a:t>Expenditures</a:t>
              </a:r>
            </a:p>
          </p:txBody>
        </p:sp>
        <p:pic>
          <p:nvPicPr>
            <p:cNvPr id="29" name="Picture 28">
              <a:extLst>
                <a:ext uri="{FF2B5EF4-FFF2-40B4-BE49-F238E27FC236}">
                  <a16:creationId xmlns:a16="http://schemas.microsoft.com/office/drawing/2014/main" id="{89406BB0-5584-4370-B4F1-5ADA2AE8D897}"/>
                </a:ext>
              </a:extLst>
            </p:cNvPr>
            <p:cNvPicPr>
              <a:picLocks noChangeAspect="1"/>
            </p:cNvPicPr>
            <p:nvPr/>
          </p:nvPicPr>
          <p:blipFill>
            <a:blip r:embed="rId5"/>
            <a:stretch>
              <a:fillRect/>
            </a:stretch>
          </p:blipFill>
          <p:spPr>
            <a:xfrm>
              <a:off x="3357562" y="6122888"/>
              <a:ext cx="2428875" cy="352425"/>
            </a:xfrm>
            <a:prstGeom prst="rect">
              <a:avLst/>
            </a:prstGeom>
          </p:spPr>
        </p:pic>
      </p:grpSp>
      <p:sp>
        <p:nvSpPr>
          <p:cNvPr id="2" name="Right Brace 1">
            <a:extLst>
              <a:ext uri="{FF2B5EF4-FFF2-40B4-BE49-F238E27FC236}">
                <a16:creationId xmlns:a16="http://schemas.microsoft.com/office/drawing/2014/main" id="{43AAF496-2B9D-4B0F-8147-FE0D5EB46F6B}"/>
              </a:ext>
            </a:extLst>
          </p:cNvPr>
          <p:cNvSpPr/>
          <p:nvPr/>
        </p:nvSpPr>
        <p:spPr>
          <a:xfrm>
            <a:off x="6977260" y="3288836"/>
            <a:ext cx="110097" cy="45457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3" name="TextBox 2">
            <a:extLst>
              <a:ext uri="{FF2B5EF4-FFF2-40B4-BE49-F238E27FC236}">
                <a16:creationId xmlns:a16="http://schemas.microsoft.com/office/drawing/2014/main" id="{40404C2E-3443-4D0D-9A45-5473FA6D43A6}"/>
              </a:ext>
            </a:extLst>
          </p:cNvPr>
          <p:cNvSpPr txBox="1"/>
          <p:nvPr/>
        </p:nvSpPr>
        <p:spPr>
          <a:xfrm>
            <a:off x="7125998" y="3346388"/>
            <a:ext cx="1749261"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CASB $ 2.6 MM deficit</a:t>
            </a:r>
          </a:p>
        </p:txBody>
      </p:sp>
      <p:sp>
        <p:nvSpPr>
          <p:cNvPr id="14" name="Right Brace 13">
            <a:extLst>
              <a:ext uri="{FF2B5EF4-FFF2-40B4-BE49-F238E27FC236}">
                <a16:creationId xmlns:a16="http://schemas.microsoft.com/office/drawing/2014/main" id="{52A09947-BE73-4FF2-8918-D14D626BD73C}"/>
              </a:ext>
            </a:extLst>
          </p:cNvPr>
          <p:cNvSpPr/>
          <p:nvPr/>
        </p:nvSpPr>
        <p:spPr>
          <a:xfrm>
            <a:off x="6830151" y="3179512"/>
            <a:ext cx="147110" cy="126281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16" name="TextBox 15">
            <a:extLst>
              <a:ext uri="{FF2B5EF4-FFF2-40B4-BE49-F238E27FC236}">
                <a16:creationId xmlns:a16="http://schemas.microsoft.com/office/drawing/2014/main" id="{09220DC4-069B-41C6-9708-85ED2392443E}"/>
              </a:ext>
            </a:extLst>
          </p:cNvPr>
          <p:cNvSpPr txBox="1"/>
          <p:nvPr/>
        </p:nvSpPr>
        <p:spPr>
          <a:xfrm>
            <a:off x="6977260" y="3677236"/>
            <a:ext cx="1175706"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CEC, $8.4 MM</a:t>
            </a:r>
          </a:p>
        </p:txBody>
      </p:sp>
    </p:spTree>
    <p:extLst>
      <p:ext uri="{BB962C8B-B14F-4D97-AF65-F5344CB8AC3E}">
        <p14:creationId xmlns:p14="http://schemas.microsoft.com/office/powerpoint/2010/main" val="10488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315" y="1311502"/>
            <a:ext cx="7468125" cy="4652207"/>
          </a:xfrm>
          <a:prstGeom prst="rect">
            <a:avLst/>
          </a:prstGeom>
        </p:spPr>
      </p:pic>
      <p:sp>
        <p:nvSpPr>
          <p:cNvPr id="8" name="Text Placeholder 3">
            <a:extLst>
              <a:ext uri="{FF2B5EF4-FFF2-40B4-BE49-F238E27FC236}">
                <a16:creationId xmlns:a16="http://schemas.microsoft.com/office/drawing/2014/main" id="{6DED2452-E9D9-40B4-A410-D2844CB36CC9}"/>
              </a:ext>
            </a:extLst>
          </p:cNvPr>
          <p:cNvSpPr txBox="1">
            <a:spLocks/>
          </p:cNvSpPr>
          <p:nvPr/>
        </p:nvSpPr>
        <p:spPr>
          <a:xfrm>
            <a:off x="2936133" y="1051757"/>
            <a:ext cx="3214688" cy="359242"/>
          </a:xfrm>
          <a:prstGeom prst="rect">
            <a:avLst/>
          </a:prstGeom>
        </p:spPr>
        <p:txBody>
          <a:bodyPr>
            <a:normAutofit fontScale="85000" lnSpcReduction="2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700" b="1" dirty="0"/>
              <a:t>Academic Depts</a:t>
            </a:r>
          </a:p>
        </p:txBody>
      </p:sp>
      <p:sp>
        <p:nvSpPr>
          <p:cNvPr id="10" name="TextBox 9">
            <a:extLst>
              <a:ext uri="{FF2B5EF4-FFF2-40B4-BE49-F238E27FC236}">
                <a16:creationId xmlns:a16="http://schemas.microsoft.com/office/drawing/2014/main" id="{C3DA2B8E-DA96-4AD8-9B5D-F629224D08B0}"/>
              </a:ext>
            </a:extLst>
          </p:cNvPr>
          <p:cNvSpPr txBox="1"/>
          <p:nvPr/>
        </p:nvSpPr>
        <p:spPr>
          <a:xfrm>
            <a:off x="6720839" y="4092254"/>
            <a:ext cx="2378187" cy="1477328"/>
          </a:xfrm>
          <a:prstGeom prst="rect">
            <a:avLst/>
          </a:prstGeom>
          <a:noFill/>
        </p:spPr>
        <p:txBody>
          <a:bodyPr wrap="square" rtlCol="0">
            <a:spAutoFit/>
          </a:bodyPr>
          <a:lstStyle/>
          <a:p>
            <a:pPr algn="ctr" defTabSz="685800"/>
            <a:r>
              <a:rPr lang="en-US" b="1" dirty="0">
                <a:solidFill>
                  <a:srgbClr val="000000"/>
                </a:solidFill>
                <a:latin typeface="Calibri" panose="020F0502020204030204"/>
              </a:rPr>
              <a:t>Most departments’</a:t>
            </a:r>
          </a:p>
          <a:p>
            <a:pPr marL="342900" indent="-342900" defTabSz="685800">
              <a:buFontTx/>
              <a:buAutoNum type="arabicParenR"/>
            </a:pPr>
            <a:r>
              <a:rPr lang="en-US" b="1" dirty="0">
                <a:solidFill>
                  <a:srgbClr val="000000"/>
                </a:solidFill>
                <a:latin typeface="Calibri" panose="020F0502020204030204"/>
              </a:rPr>
              <a:t>Revenue &amp; Transfer</a:t>
            </a:r>
          </a:p>
          <a:p>
            <a:pPr marL="342900" indent="-342900" defTabSz="685800">
              <a:buFontTx/>
              <a:buAutoNum type="arabicParenR"/>
            </a:pPr>
            <a:r>
              <a:rPr lang="en-US" b="1" dirty="0">
                <a:solidFill>
                  <a:srgbClr val="000000"/>
                </a:solidFill>
                <a:latin typeface="Calibri" panose="020F0502020204030204"/>
              </a:rPr>
              <a:t>Expenditure </a:t>
            </a:r>
          </a:p>
          <a:p>
            <a:pPr defTabSz="685800"/>
            <a:r>
              <a:rPr lang="en-US" b="1" dirty="0">
                <a:solidFill>
                  <a:srgbClr val="000000"/>
                </a:solidFill>
                <a:latin typeface="Calibri" panose="020F0502020204030204"/>
              </a:rPr>
              <a:t>compared </a:t>
            </a:r>
            <a:r>
              <a:rPr lang="en-US" dirty="0">
                <a:solidFill>
                  <a:srgbClr val="000000"/>
                </a:solidFill>
                <a:latin typeface="Calibri" panose="020F0502020204030204"/>
              </a:rPr>
              <a:t>to</a:t>
            </a:r>
            <a:r>
              <a:rPr lang="en-US" b="1" dirty="0">
                <a:solidFill>
                  <a:srgbClr val="000000"/>
                </a:solidFill>
                <a:latin typeface="Calibri" panose="020F0502020204030204"/>
              </a:rPr>
              <a:t> S&amp;T total stay similar over years</a:t>
            </a:r>
          </a:p>
        </p:txBody>
      </p:sp>
    </p:spTree>
    <p:extLst>
      <p:ext uri="{BB962C8B-B14F-4D97-AF65-F5344CB8AC3E}">
        <p14:creationId xmlns:p14="http://schemas.microsoft.com/office/powerpoint/2010/main" val="42896931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93B95D-9CCC-4275-9324-FB81A5B7FC4E}"/>
              </a:ext>
            </a:extLst>
          </p:cNvPr>
          <p:cNvPicPr>
            <a:picLocks noChangeAspect="1"/>
          </p:cNvPicPr>
          <p:nvPr/>
        </p:nvPicPr>
        <p:blipFill rotWithShape="1">
          <a:blip r:embed="rId2"/>
          <a:srcRect l="735" t="9825" r="1805"/>
          <a:stretch/>
        </p:blipFill>
        <p:spPr>
          <a:xfrm>
            <a:off x="342900" y="1362588"/>
            <a:ext cx="7572375" cy="4638162"/>
          </a:xfrm>
          <a:prstGeom prst="rect">
            <a:avLst/>
          </a:prstGeom>
        </p:spPr>
      </p:pic>
      <p:sp>
        <p:nvSpPr>
          <p:cNvPr id="4" name="TextBox 3">
            <a:extLst>
              <a:ext uri="{FF2B5EF4-FFF2-40B4-BE49-F238E27FC236}">
                <a16:creationId xmlns:a16="http://schemas.microsoft.com/office/drawing/2014/main" id="{5E1CDB29-E47C-4E4C-9DD4-311EBC234EF8}"/>
              </a:ext>
            </a:extLst>
          </p:cNvPr>
          <p:cNvSpPr txBox="1"/>
          <p:nvPr/>
        </p:nvSpPr>
        <p:spPr>
          <a:xfrm>
            <a:off x="3463395" y="1027593"/>
            <a:ext cx="2217210" cy="415498"/>
          </a:xfrm>
          <a:prstGeom prst="rect">
            <a:avLst/>
          </a:prstGeom>
          <a:noFill/>
        </p:spPr>
        <p:txBody>
          <a:bodyPr wrap="none" rtlCol="0">
            <a:spAutoFit/>
          </a:bodyPr>
          <a:lstStyle/>
          <a:p>
            <a:pPr algn="ctr" defTabSz="685800"/>
            <a:r>
              <a:rPr lang="en-US" sz="2100" dirty="0">
                <a:solidFill>
                  <a:srgbClr val="00B050"/>
                </a:solidFill>
                <a:latin typeface="Orgon Slab Medium" panose="02000603000000020004" pitchFamily="50" charset="0"/>
              </a:rPr>
              <a:t>Expenditures ($)</a:t>
            </a:r>
          </a:p>
        </p:txBody>
      </p:sp>
      <p:sp>
        <p:nvSpPr>
          <p:cNvPr id="2" name="Arrow: Right 1">
            <a:extLst>
              <a:ext uri="{FF2B5EF4-FFF2-40B4-BE49-F238E27FC236}">
                <a16:creationId xmlns:a16="http://schemas.microsoft.com/office/drawing/2014/main" id="{2552BEE9-C4FE-410E-85D7-B9B86182A9F6}"/>
              </a:ext>
            </a:extLst>
          </p:cNvPr>
          <p:cNvSpPr/>
          <p:nvPr/>
        </p:nvSpPr>
        <p:spPr>
          <a:xfrm rot="10800000">
            <a:off x="6096526" y="2512629"/>
            <a:ext cx="189186" cy="12297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Arrow: Right 4">
            <a:extLst>
              <a:ext uri="{FF2B5EF4-FFF2-40B4-BE49-F238E27FC236}">
                <a16:creationId xmlns:a16="http://schemas.microsoft.com/office/drawing/2014/main" id="{E1917181-F2B4-484A-8DBE-598F4177B8F8}"/>
              </a:ext>
            </a:extLst>
          </p:cNvPr>
          <p:cNvSpPr/>
          <p:nvPr/>
        </p:nvSpPr>
        <p:spPr>
          <a:xfrm rot="10800000">
            <a:off x="5552615" y="1677533"/>
            <a:ext cx="1608083" cy="12297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B1C436E9-92F5-494A-A2D4-0595DE2D208F}"/>
              </a:ext>
            </a:extLst>
          </p:cNvPr>
          <p:cNvSpPr txBox="1"/>
          <p:nvPr/>
        </p:nvSpPr>
        <p:spPr>
          <a:xfrm>
            <a:off x="7147736" y="1600519"/>
            <a:ext cx="825867"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$2.6 MM</a:t>
            </a:r>
          </a:p>
        </p:txBody>
      </p:sp>
      <p:sp>
        <p:nvSpPr>
          <p:cNvPr id="7" name="Arrow: Right 6">
            <a:extLst>
              <a:ext uri="{FF2B5EF4-FFF2-40B4-BE49-F238E27FC236}">
                <a16:creationId xmlns:a16="http://schemas.microsoft.com/office/drawing/2014/main" id="{52DF816D-03A1-4D1F-B902-7EDEFEC90131}"/>
              </a:ext>
            </a:extLst>
          </p:cNvPr>
          <p:cNvSpPr/>
          <p:nvPr/>
        </p:nvSpPr>
        <p:spPr>
          <a:xfrm rot="10800000">
            <a:off x="4266938" y="2135045"/>
            <a:ext cx="189186" cy="12297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FD04E61D-7BD1-475D-B288-C93758309C9F}"/>
              </a:ext>
            </a:extLst>
          </p:cNvPr>
          <p:cNvSpPr txBox="1"/>
          <p:nvPr/>
        </p:nvSpPr>
        <p:spPr>
          <a:xfrm>
            <a:off x="6285712" y="2435615"/>
            <a:ext cx="264816"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a:t>
            </a:r>
          </a:p>
        </p:txBody>
      </p:sp>
      <p:sp>
        <p:nvSpPr>
          <p:cNvPr id="10" name="TextBox 9">
            <a:extLst>
              <a:ext uri="{FF2B5EF4-FFF2-40B4-BE49-F238E27FC236}">
                <a16:creationId xmlns:a16="http://schemas.microsoft.com/office/drawing/2014/main" id="{5226D3C7-9C61-4876-B44A-26642E3C4510}"/>
              </a:ext>
            </a:extLst>
          </p:cNvPr>
          <p:cNvSpPr txBox="1"/>
          <p:nvPr/>
        </p:nvSpPr>
        <p:spPr>
          <a:xfrm>
            <a:off x="4456124" y="2058031"/>
            <a:ext cx="1837747"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Former administrators?</a:t>
            </a:r>
          </a:p>
        </p:txBody>
      </p:sp>
      <p:sp>
        <p:nvSpPr>
          <p:cNvPr id="11" name="Arrow: Right 10">
            <a:extLst>
              <a:ext uri="{FF2B5EF4-FFF2-40B4-BE49-F238E27FC236}">
                <a16:creationId xmlns:a16="http://schemas.microsoft.com/office/drawing/2014/main" id="{41DA3414-88F8-454D-82BA-E4C7F6585C09}"/>
              </a:ext>
            </a:extLst>
          </p:cNvPr>
          <p:cNvSpPr/>
          <p:nvPr/>
        </p:nvSpPr>
        <p:spPr>
          <a:xfrm rot="10800000">
            <a:off x="4645310" y="5039053"/>
            <a:ext cx="189186" cy="12297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7594114E-658D-4E77-9427-6BDDA12F477F}"/>
              </a:ext>
            </a:extLst>
          </p:cNvPr>
          <p:cNvSpPr txBox="1"/>
          <p:nvPr/>
        </p:nvSpPr>
        <p:spPr>
          <a:xfrm>
            <a:off x="4834496" y="4962040"/>
            <a:ext cx="1119217"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~20% decline</a:t>
            </a:r>
          </a:p>
        </p:txBody>
      </p:sp>
    </p:spTree>
    <p:extLst>
      <p:ext uri="{BB962C8B-B14F-4D97-AF65-F5344CB8AC3E}">
        <p14:creationId xmlns:p14="http://schemas.microsoft.com/office/powerpoint/2010/main" val="25292748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1586796"/>
            <a:ext cx="6858001" cy="4413955"/>
          </a:xfrm>
          <a:prstGeom prst="rect">
            <a:avLst/>
          </a:prstGeom>
        </p:spPr>
      </p:pic>
      <p:sp>
        <p:nvSpPr>
          <p:cNvPr id="5" name="Text Placeholder 3">
            <a:extLst>
              <a:ext uri="{FF2B5EF4-FFF2-40B4-BE49-F238E27FC236}">
                <a16:creationId xmlns:a16="http://schemas.microsoft.com/office/drawing/2014/main" id="{78FD232E-4A0E-4D14-92E0-CCCEE055F36E}"/>
              </a:ext>
            </a:extLst>
          </p:cNvPr>
          <p:cNvSpPr txBox="1">
            <a:spLocks/>
          </p:cNvSpPr>
          <p:nvPr/>
        </p:nvSpPr>
        <p:spPr>
          <a:xfrm>
            <a:off x="1239171" y="1183005"/>
            <a:ext cx="6899926" cy="447703"/>
          </a:xfrm>
          <a:prstGeom prst="rect">
            <a:avLst/>
          </a:prstGeom>
        </p:spPr>
        <p:txBody>
          <a:bodyPr>
            <a:no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700" b="1" dirty="0"/>
              <a:t>College of Arts, Sciences &amp; Business </a:t>
            </a:r>
          </a:p>
        </p:txBody>
      </p:sp>
      <p:sp>
        <p:nvSpPr>
          <p:cNvPr id="8" name="Rectangle 7">
            <a:extLst>
              <a:ext uri="{FF2B5EF4-FFF2-40B4-BE49-F238E27FC236}">
                <a16:creationId xmlns:a16="http://schemas.microsoft.com/office/drawing/2014/main" id="{3E775DF1-E130-48DF-A938-8BF7114322CA}"/>
              </a:ext>
            </a:extLst>
          </p:cNvPr>
          <p:cNvSpPr/>
          <p:nvPr/>
        </p:nvSpPr>
        <p:spPr>
          <a:xfrm>
            <a:off x="2602564" y="4686043"/>
            <a:ext cx="135731" cy="135731"/>
          </a:xfrm>
          <a:prstGeom prst="rect">
            <a:avLst/>
          </a:prstGeom>
          <a:solidFill>
            <a:srgbClr val="748CB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0EB8AF4A-65F0-419F-8470-6477377A1C75}"/>
              </a:ext>
            </a:extLst>
          </p:cNvPr>
          <p:cNvSpPr txBox="1"/>
          <p:nvPr/>
        </p:nvSpPr>
        <p:spPr>
          <a:xfrm>
            <a:off x="2699003" y="4622262"/>
            <a:ext cx="1322929" cy="507831"/>
          </a:xfrm>
          <a:prstGeom prst="rect">
            <a:avLst/>
          </a:prstGeom>
          <a:noFill/>
        </p:spPr>
        <p:txBody>
          <a:bodyPr wrap="square" rtlCol="0">
            <a:spAutoFit/>
          </a:bodyPr>
          <a:lstStyle/>
          <a:p>
            <a:pPr defTabSz="685800"/>
            <a:r>
              <a:rPr lang="en-US" sz="900" dirty="0">
                <a:solidFill>
                  <a:srgbClr val="000000"/>
                </a:solidFill>
                <a:latin typeface="Calibri" panose="020F0502020204030204"/>
              </a:rPr>
              <a:t>Dept Revenue &amp; Transfer to </a:t>
            </a:r>
            <a:r>
              <a:rPr lang="en-US" sz="900" b="1" dirty="0">
                <a:solidFill>
                  <a:srgbClr val="000000"/>
                </a:solidFill>
                <a:latin typeface="Calibri" panose="020F0502020204030204"/>
              </a:rPr>
              <a:t>total CASB </a:t>
            </a:r>
            <a:r>
              <a:rPr lang="en-US" sz="900" dirty="0">
                <a:solidFill>
                  <a:srgbClr val="000000"/>
                </a:solidFill>
                <a:latin typeface="Calibri" panose="020F0502020204030204"/>
              </a:rPr>
              <a:t>Revenue &amp; Transfer</a:t>
            </a:r>
          </a:p>
        </p:txBody>
      </p:sp>
      <p:sp>
        <p:nvSpPr>
          <p:cNvPr id="10" name="Rectangle 9">
            <a:extLst>
              <a:ext uri="{FF2B5EF4-FFF2-40B4-BE49-F238E27FC236}">
                <a16:creationId xmlns:a16="http://schemas.microsoft.com/office/drawing/2014/main" id="{32CB0382-B54E-4D16-AFE1-07F71AA26DEB}"/>
              </a:ext>
            </a:extLst>
          </p:cNvPr>
          <p:cNvSpPr/>
          <p:nvPr/>
        </p:nvSpPr>
        <p:spPr>
          <a:xfrm>
            <a:off x="2590411" y="5215479"/>
            <a:ext cx="135731" cy="135731"/>
          </a:xfrm>
          <a:prstGeom prst="rect">
            <a:avLst/>
          </a:prstGeom>
          <a:solidFill>
            <a:srgbClr val="B3D3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TextBox 10">
            <a:extLst>
              <a:ext uri="{FF2B5EF4-FFF2-40B4-BE49-F238E27FC236}">
                <a16:creationId xmlns:a16="http://schemas.microsoft.com/office/drawing/2014/main" id="{3B97FCE7-3E2E-4973-B34B-3DA3B8C525F6}"/>
              </a:ext>
            </a:extLst>
          </p:cNvPr>
          <p:cNvSpPr txBox="1"/>
          <p:nvPr/>
        </p:nvSpPr>
        <p:spPr>
          <a:xfrm>
            <a:off x="2686849" y="5151698"/>
            <a:ext cx="1262207" cy="507831"/>
          </a:xfrm>
          <a:prstGeom prst="rect">
            <a:avLst/>
          </a:prstGeom>
          <a:noFill/>
        </p:spPr>
        <p:txBody>
          <a:bodyPr wrap="square" rtlCol="0">
            <a:spAutoFit/>
          </a:bodyPr>
          <a:lstStyle/>
          <a:p>
            <a:pPr defTabSz="685800"/>
            <a:r>
              <a:rPr lang="en-US" sz="900" dirty="0">
                <a:solidFill>
                  <a:srgbClr val="000000"/>
                </a:solidFill>
                <a:latin typeface="Calibri" panose="020F0502020204030204"/>
              </a:rPr>
              <a:t>Dept Expenditure to </a:t>
            </a:r>
            <a:r>
              <a:rPr lang="en-US" sz="900" b="1" dirty="0">
                <a:solidFill>
                  <a:srgbClr val="000000"/>
                </a:solidFill>
                <a:latin typeface="Calibri" panose="020F0502020204030204"/>
              </a:rPr>
              <a:t>total CASB </a:t>
            </a:r>
            <a:r>
              <a:rPr lang="en-US" sz="900" dirty="0">
                <a:solidFill>
                  <a:srgbClr val="000000"/>
                </a:solidFill>
                <a:latin typeface="Calibri" panose="020F0502020204030204"/>
              </a:rPr>
              <a:t>Expenditure</a:t>
            </a:r>
          </a:p>
        </p:txBody>
      </p:sp>
      <p:sp>
        <p:nvSpPr>
          <p:cNvPr id="3" name="TextBox 2">
            <a:extLst>
              <a:ext uri="{FF2B5EF4-FFF2-40B4-BE49-F238E27FC236}">
                <a16:creationId xmlns:a16="http://schemas.microsoft.com/office/drawing/2014/main" id="{FE5EB76D-EC69-4C47-9D37-BA48EE8738A7}"/>
              </a:ext>
            </a:extLst>
          </p:cNvPr>
          <p:cNvSpPr txBox="1"/>
          <p:nvPr/>
        </p:nvSpPr>
        <p:spPr>
          <a:xfrm>
            <a:off x="4609633" y="4879348"/>
            <a:ext cx="1873141" cy="300082"/>
          </a:xfrm>
          <a:prstGeom prst="rect">
            <a:avLst/>
          </a:prstGeom>
          <a:noFill/>
        </p:spPr>
        <p:txBody>
          <a:bodyPr wrap="none" rtlCol="0">
            <a:spAutoFit/>
          </a:bodyPr>
          <a:lstStyle/>
          <a:p>
            <a:pPr defTabSz="685800"/>
            <a:r>
              <a:rPr lang="en-US" sz="1350" dirty="0">
                <a:solidFill>
                  <a:prstClr val="white">
                    <a:lumMod val="65000"/>
                  </a:prstClr>
                </a:solidFill>
                <a:latin typeface="Calibri" panose="020F0502020204030204"/>
              </a:rPr>
              <a:t>(That’s plus one person)</a:t>
            </a:r>
          </a:p>
        </p:txBody>
      </p:sp>
      <p:cxnSp>
        <p:nvCxnSpPr>
          <p:cNvPr id="6" name="Straight Arrow Connector 5">
            <a:extLst>
              <a:ext uri="{FF2B5EF4-FFF2-40B4-BE49-F238E27FC236}">
                <a16:creationId xmlns:a16="http://schemas.microsoft.com/office/drawing/2014/main" id="{5F7EE6EE-739D-4B91-B510-AC36DA841DE5}"/>
              </a:ext>
            </a:extLst>
          </p:cNvPr>
          <p:cNvCxnSpPr/>
          <p:nvPr/>
        </p:nvCxnSpPr>
        <p:spPr>
          <a:xfrm flipV="1">
            <a:off x="6343185" y="4912456"/>
            <a:ext cx="94593" cy="9932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766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667884"/>
            <a:ext cx="6858000" cy="4332867"/>
          </a:xfrm>
          <a:prstGeom prst="rect">
            <a:avLst/>
          </a:prstGeom>
        </p:spPr>
      </p:pic>
      <p:sp>
        <p:nvSpPr>
          <p:cNvPr id="5" name="Text Placeholder 3">
            <a:extLst>
              <a:ext uri="{FF2B5EF4-FFF2-40B4-BE49-F238E27FC236}">
                <a16:creationId xmlns:a16="http://schemas.microsoft.com/office/drawing/2014/main" id="{C401174C-D62D-47C6-B7F8-8C4329202F46}"/>
              </a:ext>
            </a:extLst>
          </p:cNvPr>
          <p:cNvSpPr txBox="1">
            <a:spLocks/>
          </p:cNvSpPr>
          <p:nvPr/>
        </p:nvSpPr>
        <p:spPr>
          <a:xfrm>
            <a:off x="1584434" y="1297861"/>
            <a:ext cx="6199127" cy="422450"/>
          </a:xfrm>
          <a:prstGeom prst="rect">
            <a:avLst/>
          </a:prstGeom>
        </p:spPr>
        <p:txBody>
          <a:bodyPr>
            <a:normAutofit fontScale="92500" lnSpcReduction="1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700" b="1" dirty="0"/>
              <a:t>College Engineering &amp; Computing</a:t>
            </a:r>
          </a:p>
        </p:txBody>
      </p:sp>
      <p:sp>
        <p:nvSpPr>
          <p:cNvPr id="6" name="Rectangle 5">
            <a:extLst>
              <a:ext uri="{FF2B5EF4-FFF2-40B4-BE49-F238E27FC236}">
                <a16:creationId xmlns:a16="http://schemas.microsoft.com/office/drawing/2014/main" id="{06BC2C0F-CE44-48C8-8EFD-E6006286CE26}"/>
              </a:ext>
            </a:extLst>
          </p:cNvPr>
          <p:cNvSpPr/>
          <p:nvPr/>
        </p:nvSpPr>
        <p:spPr>
          <a:xfrm>
            <a:off x="2861542" y="4683748"/>
            <a:ext cx="135731" cy="135731"/>
          </a:xfrm>
          <a:prstGeom prst="rect">
            <a:avLst/>
          </a:prstGeom>
          <a:solidFill>
            <a:srgbClr val="748CB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B8693EA0-32DC-424D-89A5-98DBA7308C61}"/>
              </a:ext>
            </a:extLst>
          </p:cNvPr>
          <p:cNvSpPr txBox="1"/>
          <p:nvPr/>
        </p:nvSpPr>
        <p:spPr>
          <a:xfrm>
            <a:off x="2957981" y="4619966"/>
            <a:ext cx="1322929" cy="507831"/>
          </a:xfrm>
          <a:prstGeom prst="rect">
            <a:avLst/>
          </a:prstGeom>
          <a:noFill/>
        </p:spPr>
        <p:txBody>
          <a:bodyPr wrap="square" rtlCol="0">
            <a:spAutoFit/>
          </a:bodyPr>
          <a:lstStyle/>
          <a:p>
            <a:pPr defTabSz="685800"/>
            <a:r>
              <a:rPr lang="en-US" sz="900" dirty="0">
                <a:solidFill>
                  <a:srgbClr val="000000"/>
                </a:solidFill>
                <a:latin typeface="Calibri" panose="020F0502020204030204"/>
              </a:rPr>
              <a:t>Dept Revenue &amp; Transfer to </a:t>
            </a:r>
            <a:r>
              <a:rPr lang="en-US" sz="900" b="1" dirty="0">
                <a:solidFill>
                  <a:srgbClr val="000000"/>
                </a:solidFill>
                <a:latin typeface="Calibri" panose="020F0502020204030204"/>
              </a:rPr>
              <a:t>total CEC </a:t>
            </a:r>
            <a:r>
              <a:rPr lang="en-US" sz="900" dirty="0">
                <a:solidFill>
                  <a:srgbClr val="000000"/>
                </a:solidFill>
                <a:latin typeface="Calibri" panose="020F0502020204030204"/>
              </a:rPr>
              <a:t>Revenue &amp; Transfer</a:t>
            </a:r>
          </a:p>
        </p:txBody>
      </p:sp>
      <p:sp>
        <p:nvSpPr>
          <p:cNvPr id="8" name="Rectangle 7">
            <a:extLst>
              <a:ext uri="{FF2B5EF4-FFF2-40B4-BE49-F238E27FC236}">
                <a16:creationId xmlns:a16="http://schemas.microsoft.com/office/drawing/2014/main" id="{D629D8C3-6E8C-4122-9B04-B99CA789F33A}"/>
              </a:ext>
            </a:extLst>
          </p:cNvPr>
          <p:cNvSpPr/>
          <p:nvPr/>
        </p:nvSpPr>
        <p:spPr>
          <a:xfrm>
            <a:off x="2849389" y="5213183"/>
            <a:ext cx="135731" cy="135731"/>
          </a:xfrm>
          <a:prstGeom prst="rect">
            <a:avLst/>
          </a:prstGeom>
          <a:solidFill>
            <a:srgbClr val="B3D3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887E8BD9-B191-4EC0-8B9C-2BA403078937}"/>
              </a:ext>
            </a:extLst>
          </p:cNvPr>
          <p:cNvSpPr txBox="1"/>
          <p:nvPr/>
        </p:nvSpPr>
        <p:spPr>
          <a:xfrm>
            <a:off x="2945827" y="5149402"/>
            <a:ext cx="1262207" cy="369332"/>
          </a:xfrm>
          <a:prstGeom prst="rect">
            <a:avLst/>
          </a:prstGeom>
          <a:noFill/>
        </p:spPr>
        <p:txBody>
          <a:bodyPr wrap="square" rtlCol="0">
            <a:spAutoFit/>
          </a:bodyPr>
          <a:lstStyle/>
          <a:p>
            <a:pPr defTabSz="685800"/>
            <a:r>
              <a:rPr lang="en-US" sz="900" dirty="0">
                <a:solidFill>
                  <a:srgbClr val="000000"/>
                </a:solidFill>
                <a:latin typeface="Calibri" panose="020F0502020204030204"/>
              </a:rPr>
              <a:t>Dept Expenditure to </a:t>
            </a:r>
            <a:r>
              <a:rPr lang="en-US" sz="900" b="1" dirty="0">
                <a:solidFill>
                  <a:srgbClr val="000000"/>
                </a:solidFill>
                <a:latin typeface="Calibri" panose="020F0502020204030204"/>
              </a:rPr>
              <a:t>total CEC </a:t>
            </a:r>
            <a:r>
              <a:rPr lang="en-US" sz="900" dirty="0">
                <a:solidFill>
                  <a:srgbClr val="000000"/>
                </a:solidFill>
                <a:latin typeface="Calibri" panose="020F0502020204030204"/>
              </a:rPr>
              <a:t>Expenditure</a:t>
            </a:r>
          </a:p>
        </p:txBody>
      </p:sp>
    </p:spTree>
    <p:extLst>
      <p:ext uri="{BB962C8B-B14F-4D97-AF65-F5344CB8AC3E}">
        <p14:creationId xmlns:p14="http://schemas.microsoft.com/office/powerpoint/2010/main" val="12397558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6106" y="1713189"/>
            <a:ext cx="6774895" cy="4309182"/>
          </a:xfrm>
          <a:prstGeom prst="rect">
            <a:avLst/>
          </a:prstGeom>
        </p:spPr>
      </p:pic>
      <p:sp>
        <p:nvSpPr>
          <p:cNvPr id="5" name="Text Placeholder 3">
            <a:extLst>
              <a:ext uri="{FF2B5EF4-FFF2-40B4-BE49-F238E27FC236}">
                <a16:creationId xmlns:a16="http://schemas.microsoft.com/office/drawing/2014/main" id="{BEF19854-9DAE-41DA-B468-77F44009E546}"/>
              </a:ext>
            </a:extLst>
          </p:cNvPr>
          <p:cNvSpPr txBox="1">
            <a:spLocks/>
          </p:cNvSpPr>
          <p:nvPr/>
        </p:nvSpPr>
        <p:spPr>
          <a:xfrm>
            <a:off x="2294050" y="1362370"/>
            <a:ext cx="4884212" cy="394050"/>
          </a:xfrm>
          <a:prstGeom prst="rect">
            <a:avLst/>
          </a:prstGeom>
        </p:spPr>
        <p:txBody>
          <a:bodyPr>
            <a:normAutofit fontScale="92500" lnSpcReduction="2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700" b="1" dirty="0"/>
              <a:t>Non-Academic Units</a:t>
            </a:r>
          </a:p>
        </p:txBody>
      </p:sp>
      <p:sp>
        <p:nvSpPr>
          <p:cNvPr id="6" name="Rectangle 5">
            <a:extLst>
              <a:ext uri="{FF2B5EF4-FFF2-40B4-BE49-F238E27FC236}">
                <a16:creationId xmlns:a16="http://schemas.microsoft.com/office/drawing/2014/main" id="{94FFB8AA-231B-488F-ACC3-B9906D102080}"/>
              </a:ext>
            </a:extLst>
          </p:cNvPr>
          <p:cNvSpPr/>
          <p:nvPr/>
        </p:nvSpPr>
        <p:spPr>
          <a:xfrm>
            <a:off x="2551605" y="4619768"/>
            <a:ext cx="135731" cy="135731"/>
          </a:xfrm>
          <a:prstGeom prst="rect">
            <a:avLst/>
          </a:prstGeom>
          <a:solidFill>
            <a:srgbClr val="748CB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D29E85B6-4059-4773-9443-CF78BFCDA6AF}"/>
              </a:ext>
            </a:extLst>
          </p:cNvPr>
          <p:cNvSpPr txBox="1"/>
          <p:nvPr/>
        </p:nvSpPr>
        <p:spPr>
          <a:xfrm>
            <a:off x="2648044" y="4555987"/>
            <a:ext cx="1514053" cy="507831"/>
          </a:xfrm>
          <a:prstGeom prst="rect">
            <a:avLst/>
          </a:prstGeom>
          <a:noFill/>
        </p:spPr>
        <p:txBody>
          <a:bodyPr wrap="square" rtlCol="0">
            <a:spAutoFit/>
          </a:bodyPr>
          <a:lstStyle/>
          <a:p>
            <a:pPr defTabSz="685800"/>
            <a:r>
              <a:rPr lang="en-US" sz="900" dirty="0">
                <a:solidFill>
                  <a:srgbClr val="000000"/>
                </a:solidFill>
                <a:latin typeface="Calibri" panose="020F0502020204030204"/>
              </a:rPr>
              <a:t>Unit Revenue &amp; Transfer to </a:t>
            </a:r>
            <a:r>
              <a:rPr lang="en-US" sz="900" b="1" dirty="0">
                <a:solidFill>
                  <a:srgbClr val="000000"/>
                </a:solidFill>
                <a:latin typeface="Calibri" panose="020F0502020204030204"/>
              </a:rPr>
              <a:t>total</a:t>
            </a:r>
            <a:r>
              <a:rPr lang="en-US" sz="900" dirty="0">
                <a:solidFill>
                  <a:srgbClr val="000000"/>
                </a:solidFill>
                <a:latin typeface="Calibri" panose="020F0502020204030204"/>
              </a:rPr>
              <a:t> </a:t>
            </a:r>
            <a:r>
              <a:rPr lang="en-US" sz="900" b="1" dirty="0">
                <a:solidFill>
                  <a:srgbClr val="000000"/>
                </a:solidFill>
                <a:latin typeface="Calibri" panose="020F0502020204030204"/>
              </a:rPr>
              <a:t>S&amp;T</a:t>
            </a:r>
            <a:r>
              <a:rPr lang="en-US" sz="900" dirty="0">
                <a:solidFill>
                  <a:srgbClr val="000000"/>
                </a:solidFill>
                <a:latin typeface="Calibri" panose="020F0502020204030204"/>
              </a:rPr>
              <a:t> Revenue &amp; Transfer</a:t>
            </a:r>
          </a:p>
        </p:txBody>
      </p:sp>
      <p:sp>
        <p:nvSpPr>
          <p:cNvPr id="8" name="Rectangle 7">
            <a:extLst>
              <a:ext uri="{FF2B5EF4-FFF2-40B4-BE49-F238E27FC236}">
                <a16:creationId xmlns:a16="http://schemas.microsoft.com/office/drawing/2014/main" id="{B4801D5D-830F-45AF-B58A-44921CC21843}"/>
              </a:ext>
            </a:extLst>
          </p:cNvPr>
          <p:cNvSpPr/>
          <p:nvPr/>
        </p:nvSpPr>
        <p:spPr>
          <a:xfrm>
            <a:off x="2539452" y="5149204"/>
            <a:ext cx="135731" cy="135731"/>
          </a:xfrm>
          <a:prstGeom prst="rect">
            <a:avLst/>
          </a:prstGeom>
          <a:solidFill>
            <a:srgbClr val="B3D3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ECC5935D-7379-47EB-A606-DE6874DDBCA4}"/>
              </a:ext>
            </a:extLst>
          </p:cNvPr>
          <p:cNvSpPr txBox="1"/>
          <p:nvPr/>
        </p:nvSpPr>
        <p:spPr>
          <a:xfrm>
            <a:off x="2635890" y="5085422"/>
            <a:ext cx="1422154" cy="369332"/>
          </a:xfrm>
          <a:prstGeom prst="rect">
            <a:avLst/>
          </a:prstGeom>
          <a:noFill/>
        </p:spPr>
        <p:txBody>
          <a:bodyPr wrap="square" rtlCol="0">
            <a:spAutoFit/>
          </a:bodyPr>
          <a:lstStyle/>
          <a:p>
            <a:pPr defTabSz="685800"/>
            <a:r>
              <a:rPr lang="en-US" sz="900" dirty="0">
                <a:solidFill>
                  <a:srgbClr val="000000"/>
                </a:solidFill>
                <a:latin typeface="Calibri" panose="020F0502020204030204"/>
              </a:rPr>
              <a:t>Unit Expenditure to </a:t>
            </a:r>
            <a:r>
              <a:rPr lang="en-US" sz="900" b="1" dirty="0">
                <a:solidFill>
                  <a:srgbClr val="000000"/>
                </a:solidFill>
                <a:latin typeface="Calibri" panose="020F0502020204030204"/>
              </a:rPr>
              <a:t>total S&amp;T </a:t>
            </a:r>
            <a:r>
              <a:rPr lang="en-US" sz="900" dirty="0">
                <a:solidFill>
                  <a:srgbClr val="000000"/>
                </a:solidFill>
                <a:latin typeface="Calibri" panose="020F0502020204030204"/>
              </a:rPr>
              <a:t>Expenditure</a:t>
            </a:r>
          </a:p>
        </p:txBody>
      </p:sp>
      <p:sp>
        <p:nvSpPr>
          <p:cNvPr id="3" name="TextBox 2">
            <a:extLst>
              <a:ext uri="{FF2B5EF4-FFF2-40B4-BE49-F238E27FC236}">
                <a16:creationId xmlns:a16="http://schemas.microsoft.com/office/drawing/2014/main" id="{50047D69-F4E9-4167-8FBF-EA3C616E0128}"/>
              </a:ext>
            </a:extLst>
          </p:cNvPr>
          <p:cNvSpPr txBox="1"/>
          <p:nvPr/>
        </p:nvSpPr>
        <p:spPr>
          <a:xfrm>
            <a:off x="6257761" y="3209709"/>
            <a:ext cx="3013655" cy="646331"/>
          </a:xfrm>
          <a:prstGeom prst="rect">
            <a:avLst/>
          </a:prstGeom>
          <a:noFill/>
        </p:spPr>
        <p:txBody>
          <a:bodyPr wrap="square" rtlCol="0">
            <a:spAutoFit/>
          </a:bodyPr>
          <a:lstStyle/>
          <a:p>
            <a:pPr defTabSz="685800"/>
            <a:r>
              <a:rPr lang="en-US" sz="1200" dirty="0">
                <a:solidFill>
                  <a:srgbClr val="FF0000"/>
                </a:solidFill>
                <a:latin typeface="Calibri" panose="020F0502020204030204"/>
              </a:rPr>
              <a:t>$2 MM GO cut to Sponsored </a:t>
            </a:r>
            <a:r>
              <a:rPr lang="en-US" sz="1200" dirty="0" err="1">
                <a:solidFill>
                  <a:srgbClr val="FF0000"/>
                </a:solidFill>
                <a:latin typeface="Calibri" panose="020F0502020204030204"/>
              </a:rPr>
              <a:t>Proj</a:t>
            </a:r>
            <a:r>
              <a:rPr lang="en-US" sz="1200" dirty="0">
                <a:solidFill>
                  <a:srgbClr val="FF0000"/>
                </a:solidFill>
                <a:latin typeface="Calibri" panose="020F0502020204030204"/>
              </a:rPr>
              <a:t>, F&amp;A funded,  less F&amp;A to others = passed along $1.8 MM of cut</a:t>
            </a:r>
          </a:p>
        </p:txBody>
      </p:sp>
    </p:spTree>
    <p:extLst>
      <p:ext uri="{BB962C8B-B14F-4D97-AF65-F5344CB8AC3E}">
        <p14:creationId xmlns:p14="http://schemas.microsoft.com/office/powerpoint/2010/main" val="16311906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BEF19854-9DAE-41DA-B468-77F44009E546}"/>
              </a:ext>
            </a:extLst>
          </p:cNvPr>
          <p:cNvSpPr txBox="1">
            <a:spLocks/>
          </p:cNvSpPr>
          <p:nvPr/>
        </p:nvSpPr>
        <p:spPr>
          <a:xfrm>
            <a:off x="1939126" y="1341754"/>
            <a:ext cx="5265749" cy="437516"/>
          </a:xfrm>
          <a:prstGeom prst="rect">
            <a:avLst/>
          </a:prstGeom>
        </p:spPr>
        <p:txBody>
          <a:bodyPr>
            <a:normAutofit lnSpcReduction="1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700" b="1" dirty="0"/>
              <a:t>Finance &amp; Operations</a:t>
            </a:r>
          </a:p>
        </p:txBody>
      </p:sp>
      <p:pic>
        <p:nvPicPr>
          <p:cNvPr id="2" name="Picture 1"/>
          <p:cNvPicPr>
            <a:picLocks noChangeAspect="1"/>
          </p:cNvPicPr>
          <p:nvPr/>
        </p:nvPicPr>
        <p:blipFill>
          <a:blip r:embed="rId2"/>
          <a:stretch>
            <a:fillRect/>
          </a:stretch>
        </p:blipFill>
        <p:spPr>
          <a:xfrm>
            <a:off x="1143001" y="1779270"/>
            <a:ext cx="6858000" cy="4221480"/>
          </a:xfrm>
          <a:prstGeom prst="rect">
            <a:avLst/>
          </a:prstGeom>
        </p:spPr>
      </p:pic>
    </p:spTree>
    <p:extLst>
      <p:ext uri="{BB962C8B-B14F-4D97-AF65-F5344CB8AC3E}">
        <p14:creationId xmlns:p14="http://schemas.microsoft.com/office/powerpoint/2010/main" val="7251592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D3374B-0BE7-49BF-9807-AE25264038B1}"/>
              </a:ext>
            </a:extLst>
          </p:cNvPr>
          <p:cNvPicPr>
            <a:picLocks noChangeAspect="1"/>
          </p:cNvPicPr>
          <p:nvPr/>
        </p:nvPicPr>
        <p:blipFill rotWithShape="1">
          <a:blip r:embed="rId2"/>
          <a:srcRect t="6114" b="4425"/>
          <a:stretch/>
        </p:blipFill>
        <p:spPr>
          <a:xfrm>
            <a:off x="4068863" y="1114425"/>
            <a:ext cx="5086350" cy="4629151"/>
          </a:xfrm>
          <a:prstGeom prst="rect">
            <a:avLst/>
          </a:prstGeom>
        </p:spPr>
      </p:pic>
      <p:pic>
        <p:nvPicPr>
          <p:cNvPr id="6" name="Picture 5">
            <a:extLst>
              <a:ext uri="{FF2B5EF4-FFF2-40B4-BE49-F238E27FC236}">
                <a16:creationId xmlns:a16="http://schemas.microsoft.com/office/drawing/2014/main" id="{A23177CE-4A8E-4605-803E-82339E700675}"/>
              </a:ext>
            </a:extLst>
          </p:cNvPr>
          <p:cNvPicPr>
            <a:picLocks noChangeAspect="1"/>
          </p:cNvPicPr>
          <p:nvPr/>
        </p:nvPicPr>
        <p:blipFill rotWithShape="1">
          <a:blip r:embed="rId3">
            <a:clrChange>
              <a:clrFrom>
                <a:srgbClr val="FFFFFF"/>
              </a:clrFrom>
              <a:clrTo>
                <a:srgbClr val="FFFFFF">
                  <a:alpha val="0"/>
                </a:srgbClr>
              </a:clrTo>
            </a:clrChange>
          </a:blip>
          <a:srcRect r="10149"/>
          <a:stretch/>
        </p:blipFill>
        <p:spPr>
          <a:xfrm>
            <a:off x="0" y="857250"/>
            <a:ext cx="5531865" cy="5143500"/>
          </a:xfrm>
          <a:prstGeom prst="rect">
            <a:avLst/>
          </a:prstGeom>
        </p:spPr>
      </p:pic>
      <p:sp>
        <p:nvSpPr>
          <p:cNvPr id="7" name="TextBox 6">
            <a:extLst>
              <a:ext uri="{FF2B5EF4-FFF2-40B4-BE49-F238E27FC236}">
                <a16:creationId xmlns:a16="http://schemas.microsoft.com/office/drawing/2014/main" id="{668349D0-0F65-46A1-97A8-5016135C635F}"/>
              </a:ext>
            </a:extLst>
          </p:cNvPr>
          <p:cNvSpPr txBox="1"/>
          <p:nvPr/>
        </p:nvSpPr>
        <p:spPr>
          <a:xfrm>
            <a:off x="5531866" y="952226"/>
            <a:ext cx="659155" cy="253916"/>
          </a:xfrm>
          <a:prstGeom prst="rect">
            <a:avLst/>
          </a:prstGeom>
          <a:noFill/>
        </p:spPr>
        <p:txBody>
          <a:bodyPr wrap="none" rtlCol="0">
            <a:spAutoFit/>
          </a:bodyPr>
          <a:lstStyle/>
          <a:p>
            <a:pPr defTabSz="685800"/>
            <a:r>
              <a:rPr lang="en-US" sz="1050" dirty="0">
                <a:solidFill>
                  <a:prstClr val="black"/>
                </a:solidFill>
                <a:latin typeface="Calibri" panose="020F0502020204030204"/>
              </a:rPr>
              <a:t>‘Income’</a:t>
            </a:r>
          </a:p>
        </p:txBody>
      </p:sp>
      <p:sp>
        <p:nvSpPr>
          <p:cNvPr id="8" name="TextBox 7">
            <a:extLst>
              <a:ext uri="{FF2B5EF4-FFF2-40B4-BE49-F238E27FC236}">
                <a16:creationId xmlns:a16="http://schemas.microsoft.com/office/drawing/2014/main" id="{F2D09E00-BC02-4C8E-9D29-7CA902CFD839}"/>
              </a:ext>
            </a:extLst>
          </p:cNvPr>
          <p:cNvSpPr txBox="1"/>
          <p:nvPr/>
        </p:nvSpPr>
        <p:spPr>
          <a:xfrm>
            <a:off x="5531865" y="2571750"/>
            <a:ext cx="1435008"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Transfer out &gt; revenue</a:t>
            </a:r>
          </a:p>
        </p:txBody>
      </p:sp>
      <p:sp>
        <p:nvSpPr>
          <p:cNvPr id="9" name="TextBox 8">
            <a:extLst>
              <a:ext uri="{FF2B5EF4-FFF2-40B4-BE49-F238E27FC236}">
                <a16:creationId xmlns:a16="http://schemas.microsoft.com/office/drawing/2014/main" id="{8966846D-C879-4647-B8BE-19F82C3525F9}"/>
              </a:ext>
            </a:extLst>
          </p:cNvPr>
          <p:cNvSpPr txBox="1"/>
          <p:nvPr/>
        </p:nvSpPr>
        <p:spPr>
          <a:xfrm>
            <a:off x="1571626" y="2863215"/>
            <a:ext cx="859531"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2020 big cut</a:t>
            </a:r>
          </a:p>
        </p:txBody>
      </p:sp>
      <p:sp>
        <p:nvSpPr>
          <p:cNvPr id="10" name="TextBox 9">
            <a:extLst>
              <a:ext uri="{FF2B5EF4-FFF2-40B4-BE49-F238E27FC236}">
                <a16:creationId xmlns:a16="http://schemas.microsoft.com/office/drawing/2014/main" id="{3BCFE435-5705-41D7-AB21-79DDB59BADBE}"/>
              </a:ext>
            </a:extLst>
          </p:cNvPr>
          <p:cNvSpPr txBox="1"/>
          <p:nvPr/>
        </p:nvSpPr>
        <p:spPr>
          <a:xfrm>
            <a:off x="1571625" y="3088333"/>
            <a:ext cx="1768433"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2020 big deficit, 2021 big cut</a:t>
            </a:r>
          </a:p>
        </p:txBody>
      </p:sp>
      <p:sp>
        <p:nvSpPr>
          <p:cNvPr id="11" name="TextBox 10">
            <a:extLst>
              <a:ext uri="{FF2B5EF4-FFF2-40B4-BE49-F238E27FC236}">
                <a16:creationId xmlns:a16="http://schemas.microsoft.com/office/drawing/2014/main" id="{DDC1F462-DCC1-4B67-B9D2-948390A85675}"/>
              </a:ext>
            </a:extLst>
          </p:cNvPr>
          <p:cNvSpPr txBox="1"/>
          <p:nvPr/>
        </p:nvSpPr>
        <p:spPr>
          <a:xfrm>
            <a:off x="1743075" y="3308003"/>
            <a:ext cx="247184"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a:t>
            </a:r>
          </a:p>
        </p:txBody>
      </p:sp>
      <p:sp>
        <p:nvSpPr>
          <p:cNvPr id="12" name="TextBox 11">
            <a:extLst>
              <a:ext uri="{FF2B5EF4-FFF2-40B4-BE49-F238E27FC236}">
                <a16:creationId xmlns:a16="http://schemas.microsoft.com/office/drawing/2014/main" id="{5F9D7D1C-C304-4F4F-ACE3-187E29CD4EE8}"/>
              </a:ext>
            </a:extLst>
          </p:cNvPr>
          <p:cNvSpPr txBox="1"/>
          <p:nvPr/>
        </p:nvSpPr>
        <p:spPr>
          <a:xfrm>
            <a:off x="1788836" y="3538835"/>
            <a:ext cx="1223412"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2021 big GO spend</a:t>
            </a:r>
          </a:p>
        </p:txBody>
      </p:sp>
      <p:sp>
        <p:nvSpPr>
          <p:cNvPr id="13" name="TextBox 12">
            <a:extLst>
              <a:ext uri="{FF2B5EF4-FFF2-40B4-BE49-F238E27FC236}">
                <a16:creationId xmlns:a16="http://schemas.microsoft.com/office/drawing/2014/main" id="{57DEE4D4-C747-434B-8349-39ED66F06025}"/>
              </a:ext>
            </a:extLst>
          </p:cNvPr>
          <p:cNvSpPr txBox="1"/>
          <p:nvPr/>
        </p:nvSpPr>
        <p:spPr>
          <a:xfrm>
            <a:off x="2394816" y="5400675"/>
            <a:ext cx="2834430"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2021 big spend (+1.5 MM endow, + 0.4 MM GO)</a:t>
            </a:r>
          </a:p>
        </p:txBody>
      </p:sp>
      <p:sp>
        <p:nvSpPr>
          <p:cNvPr id="14" name="TextBox 13">
            <a:extLst>
              <a:ext uri="{FF2B5EF4-FFF2-40B4-BE49-F238E27FC236}">
                <a16:creationId xmlns:a16="http://schemas.microsoft.com/office/drawing/2014/main" id="{67906AEE-9053-4E1F-9B9E-6BCEC58481BB}"/>
              </a:ext>
            </a:extLst>
          </p:cNvPr>
          <p:cNvSpPr txBox="1"/>
          <p:nvPr/>
        </p:nvSpPr>
        <p:spPr>
          <a:xfrm>
            <a:off x="2343150" y="4238922"/>
            <a:ext cx="1563248"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Increased auxiliary spend</a:t>
            </a:r>
          </a:p>
        </p:txBody>
      </p:sp>
      <p:sp>
        <p:nvSpPr>
          <p:cNvPr id="15" name="TextBox 14">
            <a:extLst>
              <a:ext uri="{FF2B5EF4-FFF2-40B4-BE49-F238E27FC236}">
                <a16:creationId xmlns:a16="http://schemas.microsoft.com/office/drawing/2014/main" id="{0E795C44-EBA9-4A55-AC81-98BF893C177B}"/>
              </a:ext>
            </a:extLst>
          </p:cNvPr>
          <p:cNvSpPr txBox="1"/>
          <p:nvPr/>
        </p:nvSpPr>
        <p:spPr>
          <a:xfrm>
            <a:off x="7658100" y="1971675"/>
            <a:ext cx="1417320" cy="253916"/>
          </a:xfrm>
          <a:prstGeom prst="rect">
            <a:avLst/>
          </a:prstGeom>
          <a:noFill/>
        </p:spPr>
        <p:txBody>
          <a:bodyPr wrap="square" rtlCol="0">
            <a:spAutoFit/>
          </a:bodyPr>
          <a:lstStyle/>
          <a:p>
            <a:pPr defTabSz="685800"/>
            <a:r>
              <a:rPr lang="en-US" sz="1050" dirty="0">
                <a:solidFill>
                  <a:srgbClr val="FF0000"/>
                </a:solidFill>
                <a:latin typeface="Calibri" panose="020F0502020204030204"/>
              </a:rPr>
              <a:t>2021 $1 MM ‘profit’</a:t>
            </a:r>
          </a:p>
        </p:txBody>
      </p:sp>
      <p:sp>
        <p:nvSpPr>
          <p:cNvPr id="16" name="TextBox 15">
            <a:extLst>
              <a:ext uri="{FF2B5EF4-FFF2-40B4-BE49-F238E27FC236}">
                <a16:creationId xmlns:a16="http://schemas.microsoft.com/office/drawing/2014/main" id="{947D1486-A1C6-47A0-BB22-70502A6FBB1C}"/>
              </a:ext>
            </a:extLst>
          </p:cNvPr>
          <p:cNvSpPr txBox="1"/>
          <p:nvPr/>
        </p:nvSpPr>
        <p:spPr>
          <a:xfrm>
            <a:off x="7719511" y="1740842"/>
            <a:ext cx="1297150" cy="253916"/>
          </a:xfrm>
          <a:prstGeom prst="rect">
            <a:avLst/>
          </a:prstGeom>
          <a:noFill/>
        </p:spPr>
        <p:txBody>
          <a:bodyPr wrap="none" rtlCol="0">
            <a:spAutoFit/>
          </a:bodyPr>
          <a:lstStyle/>
          <a:p>
            <a:pPr defTabSz="685800"/>
            <a:r>
              <a:rPr lang="en-US" sz="1050" dirty="0">
                <a:solidFill>
                  <a:srgbClr val="FF0000"/>
                </a:solidFill>
                <a:latin typeface="Calibri" panose="020F0502020204030204"/>
              </a:rPr>
              <a:t>2020 $1.8 MM ‘loss’</a:t>
            </a:r>
          </a:p>
        </p:txBody>
      </p:sp>
      <p:sp>
        <p:nvSpPr>
          <p:cNvPr id="17" name="TextBox 16">
            <a:extLst>
              <a:ext uri="{FF2B5EF4-FFF2-40B4-BE49-F238E27FC236}">
                <a16:creationId xmlns:a16="http://schemas.microsoft.com/office/drawing/2014/main" id="{F4EFD867-ABF5-4133-B24C-9D31CC90F60B}"/>
              </a:ext>
            </a:extLst>
          </p:cNvPr>
          <p:cNvSpPr txBox="1"/>
          <p:nvPr/>
        </p:nvSpPr>
        <p:spPr>
          <a:xfrm>
            <a:off x="7010851" y="2380922"/>
            <a:ext cx="1727384" cy="415498"/>
          </a:xfrm>
          <a:prstGeom prst="rect">
            <a:avLst/>
          </a:prstGeom>
          <a:noFill/>
        </p:spPr>
        <p:txBody>
          <a:bodyPr wrap="square" rtlCol="0">
            <a:spAutoFit/>
          </a:bodyPr>
          <a:lstStyle/>
          <a:p>
            <a:pPr defTabSz="685800"/>
            <a:r>
              <a:rPr lang="en-US" sz="1050" dirty="0">
                <a:solidFill>
                  <a:srgbClr val="FF0000"/>
                </a:solidFill>
                <a:latin typeface="Calibri" panose="020F0502020204030204"/>
              </a:rPr>
              <a:t>$0.74 MM loss over three yrs</a:t>
            </a:r>
          </a:p>
        </p:txBody>
      </p:sp>
      <p:sp>
        <p:nvSpPr>
          <p:cNvPr id="18" name="TextBox 17">
            <a:extLst>
              <a:ext uri="{FF2B5EF4-FFF2-40B4-BE49-F238E27FC236}">
                <a16:creationId xmlns:a16="http://schemas.microsoft.com/office/drawing/2014/main" id="{A1E69F45-6871-47DA-9502-0E17FC36F02D}"/>
              </a:ext>
            </a:extLst>
          </p:cNvPr>
          <p:cNvSpPr txBox="1"/>
          <p:nvPr/>
        </p:nvSpPr>
        <p:spPr>
          <a:xfrm>
            <a:off x="1944091" y="4469755"/>
            <a:ext cx="2943434" cy="253916"/>
          </a:xfrm>
          <a:prstGeom prst="rect">
            <a:avLst/>
          </a:prstGeom>
          <a:solidFill>
            <a:schemeClr val="bg1">
              <a:lumMod val="95000"/>
            </a:schemeClr>
          </a:solidFill>
        </p:spPr>
        <p:txBody>
          <a:bodyPr wrap="none" rtlCol="0">
            <a:spAutoFit/>
          </a:bodyPr>
          <a:lstStyle/>
          <a:p>
            <a:pPr defTabSz="685800"/>
            <a:r>
              <a:rPr lang="en-US" sz="1050" dirty="0">
                <a:solidFill>
                  <a:srgbClr val="FF0000"/>
                </a:solidFill>
                <a:latin typeface="Calibri" panose="020F0502020204030204"/>
              </a:rPr>
              <a:t>IT: $700K cut, continuing $600-700K annual deficit</a:t>
            </a:r>
          </a:p>
        </p:txBody>
      </p:sp>
      <p:sp>
        <p:nvSpPr>
          <p:cNvPr id="19" name="Rectangle 18">
            <a:extLst>
              <a:ext uri="{FF2B5EF4-FFF2-40B4-BE49-F238E27FC236}">
                <a16:creationId xmlns:a16="http://schemas.microsoft.com/office/drawing/2014/main" id="{CE02E262-969F-4AA8-8AF3-74A0766792AF}"/>
              </a:ext>
            </a:extLst>
          </p:cNvPr>
          <p:cNvSpPr/>
          <p:nvPr/>
        </p:nvSpPr>
        <p:spPr>
          <a:xfrm>
            <a:off x="1205865" y="3319166"/>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26CACA43-C414-477E-ABBA-4CC56ED954B0}"/>
              </a:ext>
            </a:extLst>
          </p:cNvPr>
          <p:cNvSpPr/>
          <p:nvPr/>
        </p:nvSpPr>
        <p:spPr>
          <a:xfrm>
            <a:off x="1204092" y="3551398"/>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Rectangle 20">
            <a:extLst>
              <a:ext uri="{FF2B5EF4-FFF2-40B4-BE49-F238E27FC236}">
                <a16:creationId xmlns:a16="http://schemas.microsoft.com/office/drawing/2014/main" id="{FD680822-DDF0-420E-8EC7-82EE2269429E}"/>
              </a:ext>
            </a:extLst>
          </p:cNvPr>
          <p:cNvSpPr/>
          <p:nvPr/>
        </p:nvSpPr>
        <p:spPr>
          <a:xfrm>
            <a:off x="1204092" y="3788586"/>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Rectangle 21">
            <a:extLst>
              <a:ext uri="{FF2B5EF4-FFF2-40B4-BE49-F238E27FC236}">
                <a16:creationId xmlns:a16="http://schemas.microsoft.com/office/drawing/2014/main" id="{EE2E814F-5D66-4F27-8C32-3EF2A6480B05}"/>
              </a:ext>
            </a:extLst>
          </p:cNvPr>
          <p:cNvSpPr/>
          <p:nvPr/>
        </p:nvSpPr>
        <p:spPr>
          <a:xfrm>
            <a:off x="1204092" y="4248381"/>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Rectangle 22">
            <a:extLst>
              <a:ext uri="{FF2B5EF4-FFF2-40B4-BE49-F238E27FC236}">
                <a16:creationId xmlns:a16="http://schemas.microsoft.com/office/drawing/2014/main" id="{FAB8BA05-800E-428C-8FD8-C33EE2DE1E4F}"/>
              </a:ext>
            </a:extLst>
          </p:cNvPr>
          <p:cNvSpPr/>
          <p:nvPr/>
        </p:nvSpPr>
        <p:spPr>
          <a:xfrm>
            <a:off x="1196645" y="4708176"/>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Rectangle 23">
            <a:extLst>
              <a:ext uri="{FF2B5EF4-FFF2-40B4-BE49-F238E27FC236}">
                <a16:creationId xmlns:a16="http://schemas.microsoft.com/office/drawing/2014/main" id="{04A5B960-01DB-44DA-9835-3CF503625253}"/>
              </a:ext>
            </a:extLst>
          </p:cNvPr>
          <p:cNvSpPr/>
          <p:nvPr/>
        </p:nvSpPr>
        <p:spPr>
          <a:xfrm>
            <a:off x="1206104" y="4945365"/>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Rectangle 25">
            <a:extLst>
              <a:ext uri="{FF2B5EF4-FFF2-40B4-BE49-F238E27FC236}">
                <a16:creationId xmlns:a16="http://schemas.microsoft.com/office/drawing/2014/main" id="{AC4408DB-5FCA-467E-BAC9-5A777AD6B999}"/>
              </a:ext>
            </a:extLst>
          </p:cNvPr>
          <p:cNvSpPr/>
          <p:nvPr/>
        </p:nvSpPr>
        <p:spPr>
          <a:xfrm>
            <a:off x="1205471" y="2163573"/>
            <a:ext cx="251460" cy="136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86379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16544"/>
            <a:ext cx="6858000" cy="858915"/>
          </a:xfrm>
        </p:spPr>
        <p:txBody>
          <a:bodyPr>
            <a:normAutofit fontScale="90000"/>
          </a:bodyPr>
          <a:lstStyle/>
          <a:p>
            <a:r>
              <a:rPr lang="en-US" sz="2700" dirty="0">
                <a:solidFill>
                  <a:schemeClr val="tx1"/>
                </a:solidFill>
              </a:rPr>
              <a:t>Email Security Policy and IT Update for S&amp;T</a:t>
            </a:r>
            <a:br>
              <a:rPr lang="en-US" sz="2700" dirty="0">
                <a:solidFill>
                  <a:schemeClr val="tx1"/>
                </a:solidFill>
              </a:rPr>
            </a:br>
            <a:endParaRPr lang="en-US" sz="2700" dirty="0">
              <a:solidFill>
                <a:schemeClr val="tx1"/>
              </a:solidFill>
            </a:endParaRPr>
          </a:p>
        </p:txBody>
      </p:sp>
      <p:sp>
        <p:nvSpPr>
          <p:cNvPr id="3" name="Subtitle 2"/>
          <p:cNvSpPr>
            <a:spLocks noGrp="1"/>
          </p:cNvSpPr>
          <p:nvPr>
            <p:ph type="subTitle" idx="1"/>
          </p:nvPr>
        </p:nvSpPr>
        <p:spPr>
          <a:xfrm>
            <a:off x="1143000" y="2589913"/>
            <a:ext cx="6858000" cy="1992630"/>
          </a:xfrm>
        </p:spPr>
        <p:txBody>
          <a:bodyPr vert="horz" lIns="68580" tIns="34290" rIns="68580" bIns="34290" rtlCol="0" anchor="t">
            <a:normAutofit/>
          </a:bodyPr>
          <a:lstStyle/>
          <a:p>
            <a:endParaRPr lang="en-US" dirty="0"/>
          </a:p>
          <a:p>
            <a:r>
              <a:rPr lang="en-US" dirty="0">
                <a:cs typeface="Arial"/>
              </a:rPr>
              <a:t>January 28, 2021</a:t>
            </a:r>
          </a:p>
          <a:p>
            <a:r>
              <a:rPr lang="en-US" dirty="0">
                <a:cs typeface="Arial"/>
              </a:rPr>
              <a:t>Beth Chancellor, VP for IT</a:t>
            </a:r>
          </a:p>
          <a:p>
            <a:endParaRPr lang="en-US" dirty="0">
              <a:cs typeface="Arial"/>
            </a:endParaRPr>
          </a:p>
        </p:txBody>
      </p:sp>
    </p:spTree>
    <p:extLst>
      <p:ext uri="{BB962C8B-B14F-4D97-AF65-F5344CB8AC3E}">
        <p14:creationId xmlns:p14="http://schemas.microsoft.com/office/powerpoint/2010/main" val="7358416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17C4-F9BD-4AAE-8FB9-77A47439E15C}"/>
              </a:ext>
            </a:extLst>
          </p:cNvPr>
          <p:cNvSpPr>
            <a:spLocks noGrp="1"/>
          </p:cNvSpPr>
          <p:nvPr>
            <p:ph type="title"/>
          </p:nvPr>
        </p:nvSpPr>
        <p:spPr>
          <a:xfrm>
            <a:off x="628650" y="1292379"/>
            <a:ext cx="7886700" cy="832888"/>
          </a:xfrm>
        </p:spPr>
        <p:txBody>
          <a:bodyPr/>
          <a:lstStyle/>
          <a:p>
            <a:pPr algn="ctr"/>
            <a:r>
              <a:rPr lang="en-US" dirty="0">
                <a:solidFill>
                  <a:srgbClr val="00B050"/>
                </a:solidFill>
                <a:latin typeface="Orgon Slab Medium" panose="02000603000000020004" pitchFamily="50" charset="0"/>
              </a:rPr>
              <a:t>Three-year expenditure trends</a:t>
            </a:r>
          </a:p>
        </p:txBody>
      </p:sp>
      <p:sp>
        <p:nvSpPr>
          <p:cNvPr id="3" name="Content Placeholder 2">
            <a:extLst>
              <a:ext uri="{FF2B5EF4-FFF2-40B4-BE49-F238E27FC236}">
                <a16:creationId xmlns:a16="http://schemas.microsoft.com/office/drawing/2014/main" id="{D6BA9EA5-8ED2-4502-AFBE-4AF4C49A5960}"/>
              </a:ext>
            </a:extLst>
          </p:cNvPr>
          <p:cNvSpPr>
            <a:spLocks noGrp="1"/>
          </p:cNvSpPr>
          <p:nvPr>
            <p:ph idx="1"/>
          </p:nvPr>
        </p:nvSpPr>
        <p:spPr/>
        <p:txBody>
          <a:bodyPr>
            <a:normAutofit fontScale="85000" lnSpcReduction="20000"/>
          </a:bodyPr>
          <a:lstStyle/>
          <a:p>
            <a:pPr marL="0" indent="0">
              <a:buNone/>
            </a:pPr>
            <a:r>
              <a:rPr lang="en-US" dirty="0">
                <a:latin typeface="Orgon Slab Medium" panose="02000603000000020004" pitchFamily="50" charset="0"/>
              </a:rPr>
              <a:t>Academic departments</a:t>
            </a:r>
          </a:p>
          <a:p>
            <a:r>
              <a:rPr lang="en-US" dirty="0">
                <a:latin typeface="Orgon Slab Medium" panose="02000603000000020004" pitchFamily="50" charset="0"/>
              </a:rPr>
              <a:t>Consistent cuts</a:t>
            </a:r>
          </a:p>
          <a:p>
            <a:pPr marL="0" indent="0">
              <a:buNone/>
            </a:pPr>
            <a:r>
              <a:rPr lang="en-US" dirty="0">
                <a:latin typeface="Orgon Slab Medium" panose="02000603000000020004" pitchFamily="50" charset="0"/>
              </a:rPr>
              <a:t>Other departments</a:t>
            </a:r>
          </a:p>
          <a:p>
            <a:r>
              <a:rPr lang="en-US" dirty="0">
                <a:latin typeface="Orgon Slab Medium" panose="02000603000000020004" pitchFamily="50" charset="0"/>
              </a:rPr>
              <a:t>Some cuts</a:t>
            </a:r>
          </a:p>
          <a:p>
            <a:r>
              <a:rPr lang="en-US" dirty="0">
                <a:latin typeface="Orgon Slab Medium" panose="02000603000000020004" pitchFamily="50" charset="0"/>
              </a:rPr>
              <a:t>Some gains (many cases, might be hiring 1-3 positions)</a:t>
            </a:r>
          </a:p>
          <a:p>
            <a:pPr marL="0" indent="0">
              <a:buNone/>
            </a:pPr>
            <a:r>
              <a:rPr lang="en-US" dirty="0">
                <a:latin typeface="Orgon Slab Medium" panose="02000603000000020004" pitchFamily="50" charset="0"/>
              </a:rPr>
              <a:t>Divisions</a:t>
            </a:r>
          </a:p>
          <a:p>
            <a:r>
              <a:rPr lang="en-US" dirty="0">
                <a:latin typeface="Orgon Slab Medium" panose="02000603000000020004" pitchFamily="50" charset="0"/>
              </a:rPr>
              <a:t>Student Affairs down 14% (-$3.35 MM)</a:t>
            </a:r>
          </a:p>
          <a:p>
            <a:r>
              <a:rPr lang="en-US" dirty="0">
                <a:latin typeface="Orgon Slab Medium" panose="02000603000000020004" pitchFamily="50" charset="0"/>
              </a:rPr>
              <a:t>CASB &amp; CEC down 8.2% (-$6.4 MM)</a:t>
            </a:r>
          </a:p>
          <a:p>
            <a:r>
              <a:rPr lang="en-US" dirty="0">
                <a:latin typeface="Orgon Slab Medium" panose="02000603000000020004" pitchFamily="50" charset="0"/>
              </a:rPr>
              <a:t>Research &amp; Grad studies down 3% (-$0.2 MM; shifted $5.5 MM from GO to F&amp;A, F&amp;A losses to others)</a:t>
            </a:r>
          </a:p>
          <a:p>
            <a:r>
              <a:rPr lang="en-US" dirty="0">
                <a:latin typeface="Orgon Slab Medium" panose="02000603000000020004" pitchFamily="50" charset="0"/>
              </a:rPr>
              <a:t>Advancement down 0% (-$0.005 MM)</a:t>
            </a:r>
          </a:p>
          <a:p>
            <a:r>
              <a:rPr lang="en-US" dirty="0">
                <a:latin typeface="Orgon Slab Medium" panose="02000603000000020004" pitchFamily="50" charset="0"/>
              </a:rPr>
              <a:t>Academic Affairs (Provost) w/o CASB and CEC down 1% (-$0.2 MM)</a:t>
            </a:r>
          </a:p>
          <a:p>
            <a:r>
              <a:rPr lang="en-US" dirty="0">
                <a:latin typeface="Orgon Slab Medium" panose="02000603000000020004" pitchFamily="50" charset="0"/>
              </a:rPr>
              <a:t>Finance &amp; Operations up 6% ($2 MM)</a:t>
            </a:r>
          </a:p>
          <a:p>
            <a:r>
              <a:rPr lang="en-US" dirty="0">
                <a:latin typeface="Orgon Slab Medium" panose="02000603000000020004" pitchFamily="50" charset="0"/>
              </a:rPr>
              <a:t>Chancellor’s Office up 47% ($1.5 MM more endowment expend this year than last)</a:t>
            </a:r>
          </a:p>
          <a:p>
            <a:pPr marL="0" indent="0">
              <a:buNone/>
            </a:pPr>
            <a:endParaRPr lang="en-US" dirty="0">
              <a:latin typeface="Orgon Slab Medium" panose="02000603000000020004" pitchFamily="50" charset="0"/>
            </a:endParaRPr>
          </a:p>
          <a:p>
            <a:endParaRPr lang="en-US" dirty="0">
              <a:latin typeface="Orgon Slab Medium" panose="02000603000000020004" pitchFamily="50" charset="0"/>
            </a:endParaRPr>
          </a:p>
        </p:txBody>
      </p:sp>
    </p:spTree>
    <p:extLst>
      <p:ext uri="{BB962C8B-B14F-4D97-AF65-F5344CB8AC3E}">
        <p14:creationId xmlns:p14="http://schemas.microsoft.com/office/powerpoint/2010/main" val="13525458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rPr>
              <a:t>G</a:t>
            </a:r>
            <a:r>
              <a:rPr lang="en-US" sz="3600" dirty="0">
                <a:solidFill>
                  <a:srgbClr val="003B49"/>
                </a:solidFill>
                <a:latin typeface="Orgon Slab" panose="02000503000000020004" pitchFamily="50" charset="0"/>
              </a:rPr>
              <a:t>.	Information Technology</a:t>
            </a:r>
          </a:p>
          <a:p>
            <a:pPr marL="0" indent="0" defTabSz="685800">
              <a:buNone/>
            </a:pPr>
            <a:r>
              <a:rPr lang="en-US" sz="3600" dirty="0">
                <a:solidFill>
                  <a:srgbClr val="003B49"/>
                </a:solidFill>
                <a:latin typeface="Orgon Slab" panose="02000503000000020004" pitchFamily="50" charset="0"/>
              </a:rPr>
              <a:t>		J. Singler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027679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3851"/>
            <a:ext cx="8534400" cy="5014332"/>
          </a:xfrm>
        </p:spPr>
        <p:txBody>
          <a:bodyPr/>
          <a:lstStyle/>
          <a:p>
            <a:r>
              <a:rPr lang="en-US" dirty="0"/>
              <a:t>Faculty senate referral to the ITCC:</a:t>
            </a:r>
          </a:p>
          <a:p>
            <a:pPr lvl="1"/>
            <a:r>
              <a:rPr lang="en-US" dirty="0"/>
              <a:t>Regarding the announced decommissioning of most greenscreen production classrooms, </a:t>
            </a:r>
            <a:r>
              <a:rPr lang="en-US" b="1" dirty="0"/>
              <a:t>would the ITCC advise IT on the future of greenscreen production classrooms?</a:t>
            </a:r>
          </a:p>
          <a:p>
            <a:pPr lvl="2"/>
            <a:r>
              <a:rPr lang="en-US" dirty="0"/>
              <a:t>What instructional capabilities should be maintained or created?</a:t>
            </a:r>
          </a:p>
          <a:p>
            <a:pPr lvl="2"/>
            <a:r>
              <a:rPr lang="en-US" dirty="0"/>
              <a:t>After consulting with IT and Office of Finance, what technologies do you recommend for implementation that meets the goals of the desired instructional capabilities?</a:t>
            </a:r>
          </a:p>
          <a:p>
            <a:pPr lvl="2"/>
            <a:r>
              <a:rPr lang="en-US" dirty="0"/>
              <a:t>At what price point?</a:t>
            </a:r>
          </a:p>
        </p:txBody>
      </p:sp>
      <p:sp>
        <p:nvSpPr>
          <p:cNvPr id="2" name="Slide Number Placeholder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3AA5AF-70F0-44A6-A0EE-CC80399C096D}"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1559685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3851"/>
            <a:ext cx="8534400" cy="5014332"/>
          </a:xfrm>
        </p:spPr>
        <p:txBody>
          <a:bodyPr/>
          <a:lstStyle/>
          <a:p>
            <a:r>
              <a:rPr lang="en-US" dirty="0"/>
              <a:t>Would the ITCC advise IT on the future of greenscreen production classrooms?</a:t>
            </a:r>
          </a:p>
          <a:p>
            <a:pPr lvl="1"/>
            <a:r>
              <a:rPr lang="en-US" dirty="0"/>
              <a:t>Materials from IT about the greenscreen classroom reduction have been provided to the ITCC</a:t>
            </a:r>
          </a:p>
          <a:p>
            <a:pPr lvl="1"/>
            <a:r>
              <a:rPr lang="en-US" dirty="0"/>
              <a:t>The ITCC has received feedback from various sources on campus</a:t>
            </a:r>
          </a:p>
          <a:p>
            <a:r>
              <a:rPr lang="en-US" b="1" dirty="0"/>
              <a:t>The ITCC will form an ad hoc committee to investigate this issue</a:t>
            </a:r>
          </a:p>
          <a:p>
            <a:pPr lvl="1"/>
            <a:r>
              <a:rPr lang="en-US" dirty="0"/>
              <a:t>Feedback from the campus is welcome</a:t>
            </a:r>
          </a:p>
        </p:txBody>
      </p:sp>
      <p:sp>
        <p:nvSpPr>
          <p:cNvPr id="2" name="Slide Number Placeholder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3AA5AF-70F0-44A6-A0EE-CC80399C096D}"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8573460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380433"/>
            <a:ext cx="7695041" cy="4202582"/>
          </a:xfrm>
        </p:spPr>
        <p:txBody>
          <a:bodyPr/>
          <a:lstStyle/>
          <a:p>
            <a:pPr marL="857250" indent="-857250" defTabSz="914400">
              <a:buAutoNum type="romanUcPeriod" startAt="8"/>
            </a:pPr>
            <a:r>
              <a:rPr lang="en-US" sz="3600" dirty="0">
                <a:latin typeface="Orgon Slab" panose="02000503000000020004" pitchFamily="50" charset="0"/>
              </a:rPr>
              <a:t>  New Business </a:t>
            </a:r>
          </a:p>
          <a:p>
            <a:pPr marL="0" indent="0" defTabSz="685800">
              <a:buNone/>
            </a:pPr>
            <a:r>
              <a:rPr lang="en-US" sz="3600" dirty="0">
                <a:solidFill>
                  <a:srgbClr val="003B49"/>
                </a:solidFill>
              </a:rPr>
              <a:t>A</a:t>
            </a:r>
            <a:r>
              <a:rPr lang="en-US" sz="3600" dirty="0">
                <a:solidFill>
                  <a:srgbClr val="003B49"/>
                </a:solidFill>
                <a:latin typeface="Orgon Slab" panose="02000503000000020004" pitchFamily="50" charset="0"/>
              </a:rPr>
              <a:t>.	Ad Hoc Committee for Distance 	Education</a:t>
            </a:r>
          </a:p>
          <a:p>
            <a:pPr marL="0" indent="0" defTabSz="685800">
              <a:buNone/>
            </a:pPr>
            <a:r>
              <a:rPr lang="en-US" sz="3600" dirty="0">
                <a:solidFill>
                  <a:srgbClr val="003B49"/>
                </a:solidFill>
                <a:latin typeface="Orgon Slab" panose="02000503000000020004" pitchFamily="50" charset="0"/>
              </a:rPr>
              <a:t>	S. Corns</a:t>
            </a:r>
          </a:p>
          <a:p>
            <a:pPr marL="857250" indent="-857250" defTabSz="914400">
              <a:buAutoNum type="romanUcPeriod" startAt="8"/>
            </a:pPr>
            <a:endParaRPr lang="en-US" sz="3600" dirty="0">
              <a:latin typeface="Orgon Slab" panose="02000503000000020004" pitchFamily="50" charset="0"/>
            </a:endParaRPr>
          </a:p>
          <a:p>
            <a:pPr marL="857250" indent="-857250" defTabSz="914400">
              <a:buAutoNum type="romanUcPeriod" startAt="8"/>
            </a:pPr>
            <a:endParaRPr lang="en-US" sz="3600" b="1" dirty="0">
              <a:solidFill>
                <a:srgbClr val="003B49"/>
              </a:solidFill>
              <a:latin typeface="Orgon Slab" panose="02000503000000020004" pitchFamily="50" charset="0"/>
            </a:endParaRPr>
          </a:p>
          <a:p>
            <a:pPr marL="0" indent="0" defTabSz="914400">
              <a:buNone/>
            </a:pPr>
            <a:endParaRPr lang="en-US" sz="3600" b="1" dirty="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Tree>
    <p:extLst>
      <p:ext uri="{BB962C8B-B14F-4D97-AF65-F5344CB8AC3E}">
        <p14:creationId xmlns:p14="http://schemas.microsoft.com/office/powerpoint/2010/main" val="42025807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Rules, Procedures, and Agenda Committee</a:t>
            </a:r>
          </a:p>
          <a:p>
            <a:r>
              <a:rPr lang="en-US" sz="2400" dirty="0"/>
              <a:t>Dr. Steven Corns, Chair RP&amp;A Committee</a:t>
            </a:r>
          </a:p>
          <a:p>
            <a:r>
              <a:rPr lang="en-US" sz="2400" dirty="0"/>
              <a:t>January 28, 2021</a:t>
            </a:r>
          </a:p>
        </p:txBody>
      </p:sp>
    </p:spTree>
    <p:extLst>
      <p:ext uri="{BB962C8B-B14F-4D97-AF65-F5344CB8AC3E}">
        <p14:creationId xmlns:p14="http://schemas.microsoft.com/office/powerpoint/2010/main" val="35534147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466109"/>
            <a:ext cx="8604067" cy="4285672"/>
          </a:xfrm>
        </p:spPr>
        <p:txBody>
          <a:bodyPr/>
          <a:lstStyle/>
          <a:p>
            <a:r>
              <a:rPr lang="en-US" dirty="0">
                <a:solidFill>
                  <a:schemeClr val="accent4">
                    <a:lumMod val="10000"/>
                  </a:schemeClr>
                </a:solidFill>
              </a:rPr>
              <a:t>Committee to provide guidance on changes and updates to distance learning resources and procedures</a:t>
            </a:r>
          </a:p>
          <a:p>
            <a:endParaRPr lang="en-US" dirty="0">
              <a:solidFill>
                <a:schemeClr val="accent4">
                  <a:lumMod val="10000"/>
                </a:schemeClr>
              </a:solidFill>
            </a:endParaRPr>
          </a:p>
          <a:p>
            <a:r>
              <a:rPr lang="en-US" dirty="0">
                <a:solidFill>
                  <a:schemeClr val="accent4">
                    <a:lumMod val="10000"/>
                  </a:schemeClr>
                </a:solidFill>
              </a:rPr>
              <a:t>Will work closely with BAC and ITCC</a:t>
            </a:r>
          </a:p>
          <a:p>
            <a:endParaRPr lang="en-US" dirty="0">
              <a:solidFill>
                <a:schemeClr val="accent4">
                  <a:lumMod val="10000"/>
                </a:schemeClr>
              </a:solidFill>
            </a:endParaRPr>
          </a:p>
          <a:p>
            <a:r>
              <a:rPr lang="en-US" dirty="0">
                <a:solidFill>
                  <a:schemeClr val="accent4">
                    <a:lumMod val="10000"/>
                  </a:schemeClr>
                </a:solidFill>
              </a:rPr>
              <a:t>Hope to have good back and forth with CAFÉ </a:t>
            </a:r>
            <a:r>
              <a:rPr lang="en-US">
                <a:solidFill>
                  <a:schemeClr val="accent4">
                    <a:lumMod val="10000"/>
                  </a:schemeClr>
                </a:solidFill>
              </a:rPr>
              <a:t>and Global Learning </a:t>
            </a:r>
            <a:endParaRPr lang="en-US" dirty="0">
              <a:solidFill>
                <a:schemeClr val="accent4">
                  <a:lumMod val="10000"/>
                </a:schemeClr>
              </a:solidFill>
            </a:endParaRPr>
          </a:p>
          <a:p>
            <a:pPr lvl="1"/>
            <a:endParaRPr lang="en-US" dirty="0">
              <a:solidFill>
                <a:schemeClr val="accent4">
                  <a:lumMod val="10000"/>
                </a:schemeClr>
              </a:solidFill>
            </a:endParaRPr>
          </a:p>
          <a:p>
            <a:pPr marL="0" indent="0">
              <a:buNone/>
            </a:pPr>
            <a:endParaRPr lang="en-US" dirty="0"/>
          </a:p>
        </p:txBody>
      </p:sp>
      <p:sp>
        <p:nvSpPr>
          <p:cNvPr id="5" name="Text Placeholder 3"/>
          <p:cNvSpPr>
            <a:spLocks noGrp="1"/>
          </p:cNvSpPr>
          <p:nvPr>
            <p:ph type="body" sz="quarter" idx="13"/>
          </p:nvPr>
        </p:nvSpPr>
        <p:spPr>
          <a:xfrm>
            <a:off x="510790" y="1559093"/>
            <a:ext cx="8184662" cy="647645"/>
          </a:xfrm>
        </p:spPr>
        <p:txBody>
          <a:bodyPr/>
          <a:lstStyle/>
          <a:p>
            <a:r>
              <a:rPr lang="en-US" dirty="0" err="1"/>
              <a:t>Adhoc</a:t>
            </a:r>
            <a:r>
              <a:rPr lang="en-US" dirty="0"/>
              <a:t> Committee on Distance Education</a:t>
            </a:r>
          </a:p>
        </p:txBody>
      </p:sp>
    </p:spTree>
    <p:extLst>
      <p:ext uri="{BB962C8B-B14F-4D97-AF65-F5344CB8AC3E}">
        <p14:creationId xmlns:p14="http://schemas.microsoft.com/office/powerpoint/2010/main" val="24732266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a:latin typeface="Orgon Slab Light" panose="02000503000000020004" pitchFamily="50" charset="0"/>
              </a:rPr>
              <a:t>IX. 	Adjourn</a:t>
            </a:r>
          </a:p>
          <a:p>
            <a:endParaRPr lang="en-US" sz="3600" b="1" dirty="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87</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420C-ACD1-44FD-A749-0499F5FFFDCD}"/>
              </a:ext>
            </a:extLst>
          </p:cNvPr>
          <p:cNvSpPr>
            <a:spLocks noGrp="1"/>
          </p:cNvSpPr>
          <p:nvPr>
            <p:ph type="title"/>
          </p:nvPr>
        </p:nvSpPr>
        <p:spPr/>
        <p:txBody>
          <a:bodyPr>
            <a:normAutofit/>
          </a:bodyPr>
          <a:lstStyle/>
          <a:p>
            <a:r>
              <a:rPr lang="en-US" sz="2700" dirty="0">
                <a:solidFill>
                  <a:schemeClr val="tx1"/>
                </a:solidFill>
                <a:latin typeface="+mn-lt"/>
              </a:rPr>
              <a:t>Need for Change</a:t>
            </a:r>
          </a:p>
        </p:txBody>
      </p:sp>
      <p:sp>
        <p:nvSpPr>
          <p:cNvPr id="3" name="Content Placeholder 2">
            <a:extLst>
              <a:ext uri="{FF2B5EF4-FFF2-40B4-BE49-F238E27FC236}">
                <a16:creationId xmlns:a16="http://schemas.microsoft.com/office/drawing/2014/main" id="{EE9DFFB4-1105-4189-8F2D-C9FF6735148C}"/>
              </a:ext>
            </a:extLst>
          </p:cNvPr>
          <p:cNvSpPr>
            <a:spLocks noGrp="1"/>
          </p:cNvSpPr>
          <p:nvPr>
            <p:ph idx="1"/>
          </p:nvPr>
        </p:nvSpPr>
        <p:spPr>
          <a:xfrm>
            <a:off x="110872" y="2125267"/>
            <a:ext cx="6407692" cy="3186776"/>
          </a:xfrm>
        </p:spPr>
        <p:txBody>
          <a:bodyPr>
            <a:noAutofit/>
          </a:bodyPr>
          <a:lstStyle/>
          <a:p>
            <a:pPr lvl="1">
              <a:buFont typeface="Arial" panose="020B0604020202020204" pitchFamily="34" charset="0"/>
              <a:buChar char="•"/>
            </a:pPr>
            <a:r>
              <a:rPr lang="en-US" sz="2100" dirty="0">
                <a:latin typeface="Arial Narrow"/>
              </a:rPr>
              <a:t>Several successful email breaches via phishing with significant financial and reputational costs to the University</a:t>
            </a:r>
          </a:p>
          <a:p>
            <a:pPr lvl="1">
              <a:buFont typeface="Arial" panose="020B0604020202020204" pitchFamily="34" charset="0"/>
              <a:buChar char="•"/>
            </a:pPr>
            <a:r>
              <a:rPr lang="en-US" sz="2100" dirty="0">
                <a:latin typeface="Arial Narrow"/>
              </a:rPr>
              <a:t>Data privacy regulations and legal responsibilities</a:t>
            </a:r>
          </a:p>
          <a:p>
            <a:pPr lvl="1">
              <a:buFont typeface="Arial" panose="020B0604020202020204" pitchFamily="34" charset="0"/>
              <a:buChar char="•"/>
            </a:pPr>
            <a:r>
              <a:rPr lang="en-US" sz="2100" dirty="0">
                <a:latin typeface="Arial Narrow"/>
              </a:rPr>
              <a:t>Legal and security involvement in legal cases that have nothing to do with the University (personal use of UM email)</a:t>
            </a:r>
          </a:p>
          <a:p>
            <a:pPr lvl="1">
              <a:buFont typeface="Arial" panose="020B0604020202020204" pitchFamily="34" charset="0"/>
              <a:buChar char="•"/>
            </a:pPr>
            <a:r>
              <a:rPr lang="en-US" sz="2100" dirty="0">
                <a:latin typeface="Arial Narrow"/>
              </a:rPr>
              <a:t>Mitigate risk and reduce cost</a:t>
            </a:r>
          </a:p>
          <a:p>
            <a:pPr lvl="1">
              <a:buFont typeface="Arial" panose="020B0604020202020204" pitchFamily="34" charset="0"/>
              <a:buChar char="•"/>
            </a:pPr>
            <a:r>
              <a:rPr lang="en-US" sz="2100" dirty="0">
                <a:latin typeface="Arial Narrow"/>
              </a:rPr>
              <a:t>Employee education alone is not working</a:t>
            </a:r>
          </a:p>
          <a:p>
            <a:pPr lvl="1">
              <a:buFont typeface="Arial" panose="020B0604020202020204" pitchFamily="34" charset="0"/>
              <a:buChar char="•"/>
            </a:pPr>
            <a:r>
              <a:rPr lang="en-US" sz="2100" dirty="0">
                <a:latin typeface="Arial Narrow"/>
              </a:rPr>
              <a:t>Need to take a more corporate view of email and other IT resources</a:t>
            </a:r>
          </a:p>
          <a:p>
            <a:pPr marL="342900" lvl="1" indent="0">
              <a:buNone/>
            </a:pPr>
            <a:endParaRPr lang="en-US" sz="2100" dirty="0">
              <a:latin typeface="Arial Narrow"/>
            </a:endParaRPr>
          </a:p>
        </p:txBody>
      </p:sp>
      <p:sp>
        <p:nvSpPr>
          <p:cNvPr id="4" name="Slide Number Placeholder 3">
            <a:extLst>
              <a:ext uri="{FF2B5EF4-FFF2-40B4-BE49-F238E27FC236}">
                <a16:creationId xmlns:a16="http://schemas.microsoft.com/office/drawing/2014/main" id="{446BD260-173B-4F82-B9D0-ADFA5DBB5837}"/>
              </a:ext>
            </a:extLst>
          </p:cNvPr>
          <p:cNvSpPr>
            <a:spLocks noGrp="1"/>
          </p:cNvSpPr>
          <p:nvPr>
            <p:ph type="sldNum" sz="quarter" idx="12"/>
          </p:nvPr>
        </p:nvSpPr>
        <p:spPr/>
        <p:txBody>
          <a:bodyPr/>
          <a:lstStyle/>
          <a:p>
            <a:pPr defTabSz="685800"/>
            <a:fld id="{C6C19187-0210-4CC7-AE51-7FFB2AB55339}" type="slidenum">
              <a:rPr lang="en-US">
                <a:solidFill>
                  <a:prstClr val="white"/>
                </a:solidFill>
                <a:latin typeface="Arial" panose="020B0604020202020204"/>
              </a:rPr>
              <a:pPr defTabSz="685800"/>
              <a:t>9</a:t>
            </a:fld>
            <a:endParaRPr lang="en-US">
              <a:solidFill>
                <a:prstClr val="white"/>
              </a:solidFill>
              <a:latin typeface="Arial" panose="020B0604020202020204"/>
            </a:endParaRPr>
          </a:p>
        </p:txBody>
      </p:sp>
      <p:pic>
        <p:nvPicPr>
          <p:cNvPr id="5" name="Picture 4" descr="A picture containing room&#10;&#10;Description automatically generated">
            <a:extLst>
              <a:ext uri="{FF2B5EF4-FFF2-40B4-BE49-F238E27FC236}">
                <a16:creationId xmlns:a16="http://schemas.microsoft.com/office/drawing/2014/main" id="{ACEBEFD7-AE37-4211-A430-FE6AFCC8CF1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3201" y="1968940"/>
            <a:ext cx="2128859" cy="2057400"/>
          </a:xfrm>
          <a:prstGeom prst="rect">
            <a:avLst/>
          </a:prstGeom>
        </p:spPr>
      </p:pic>
    </p:spTree>
    <p:extLst>
      <p:ext uri="{BB962C8B-B14F-4D97-AF65-F5344CB8AC3E}">
        <p14:creationId xmlns:p14="http://schemas.microsoft.com/office/powerpoint/2010/main" val="2102492628"/>
      </p:ext>
    </p:extLst>
  </p:cSld>
  <p:clrMapOvr>
    <a:masterClrMapping/>
  </p:clrMapOvr>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Office Theme">
  <a:themeElements>
    <a:clrScheme name="Custom 18">
      <a:dk1>
        <a:sysClr val="windowText" lastClr="000000"/>
      </a:dk1>
      <a:lt1>
        <a:sysClr val="window" lastClr="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16009</TotalTime>
  <Words>6235</Words>
  <Application>Microsoft Office PowerPoint</Application>
  <PresentationFormat>On-screen Show (4:3)</PresentationFormat>
  <Paragraphs>736</Paragraphs>
  <Slides>87</Slides>
  <Notes>15</Notes>
  <HiddenSlides>0</HiddenSlides>
  <MMClips>0</MMClips>
  <ScaleCrop>false</ScaleCrop>
  <HeadingPairs>
    <vt:vector size="8" baseType="variant">
      <vt:variant>
        <vt:lpstr>Fonts Used</vt:lpstr>
      </vt:variant>
      <vt:variant>
        <vt:i4>13</vt:i4>
      </vt:variant>
      <vt:variant>
        <vt:lpstr>Theme</vt:lpstr>
      </vt:variant>
      <vt:variant>
        <vt:i4>15</vt:i4>
      </vt:variant>
      <vt:variant>
        <vt:lpstr>Embedded OLE Servers</vt:lpstr>
      </vt:variant>
      <vt:variant>
        <vt:i4>1</vt:i4>
      </vt:variant>
      <vt:variant>
        <vt:lpstr>Slide Titles</vt:lpstr>
      </vt:variant>
      <vt:variant>
        <vt:i4>87</vt:i4>
      </vt:variant>
    </vt:vector>
  </HeadingPairs>
  <TitlesOfParts>
    <vt:vector size="116" baseType="lpstr">
      <vt:lpstr>Arial</vt:lpstr>
      <vt:lpstr>Arial Narrow</vt:lpstr>
      <vt:lpstr>Calibri</vt:lpstr>
      <vt:lpstr>Calibri Light</vt:lpstr>
      <vt:lpstr>Courier New</vt:lpstr>
      <vt:lpstr>Encode Sans Normal Black</vt:lpstr>
      <vt:lpstr>Lucida Grande</vt:lpstr>
      <vt:lpstr>Orgon Slab</vt:lpstr>
      <vt:lpstr>Orgon Slab ExtraLight</vt:lpstr>
      <vt:lpstr>Orgon Slab Light</vt:lpstr>
      <vt:lpstr>Orgon Slab Medium</vt:lpstr>
      <vt:lpstr>Times New Roman</vt:lpstr>
      <vt:lpstr>Wingdings</vt:lpstr>
      <vt:lpstr>1_Custom Design</vt:lpstr>
      <vt:lpstr>3_Custom Design</vt:lpstr>
      <vt:lpstr>32_Custom Design</vt:lpstr>
      <vt:lpstr>33_Custom Design</vt:lpstr>
      <vt:lpstr>34_Custom Design</vt:lpstr>
      <vt:lpstr>35_Custom Design</vt:lpstr>
      <vt:lpstr>2_Custom Design</vt:lpstr>
      <vt:lpstr>23_Custom Design</vt:lpstr>
      <vt:lpstr>Office Theme</vt:lpstr>
      <vt:lpstr>4_Custom Design</vt:lpstr>
      <vt:lpstr>5_Custom Design</vt:lpstr>
      <vt:lpstr>1_Office Theme</vt:lpstr>
      <vt:lpstr>6_Custom Design</vt:lpstr>
      <vt:lpstr>2_Office Theme</vt:lpstr>
      <vt:lpstr>3_Office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Email Security Policy and IT Update for S&amp;T </vt:lpstr>
      <vt:lpstr>Need for Change</vt:lpstr>
      <vt:lpstr>Proposed email policy elements</vt:lpstr>
      <vt:lpstr>Proposed email policy elements</vt:lpstr>
      <vt:lpstr>Next Steps</vt:lpstr>
      <vt:lpstr>PowerPoint Presentation</vt:lpstr>
      <vt:lpstr>PowerPoint Presentation</vt:lpstr>
      <vt:lpstr>PowerPoint Presentation</vt:lpstr>
      <vt:lpstr>PowerPoint Presentation</vt:lpstr>
      <vt:lpstr>PowerPoint Presentation</vt:lpstr>
      <vt:lpstr>PowerPoint Presentation</vt:lpstr>
      <vt:lpstr>Chancellor’s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CET 1.0 to SET 2.0</vt:lpstr>
      <vt:lpstr>Original Charge</vt:lpstr>
      <vt:lpstr>Process Diagram (from CET 1.0 to SET 2.0)</vt:lpstr>
      <vt:lpstr>Process Diagram (State Mandated to SET 2.0)</vt:lpstr>
      <vt:lpstr>Process Diagram (Campus Questions to SET 2.0)</vt:lpstr>
      <vt:lpstr>Final Product SET 2.0</vt:lpstr>
      <vt:lpstr>PowerPoint Presentation</vt:lpstr>
      <vt:lpstr>PowerPoint Presentation</vt:lpstr>
      <vt:lpstr>How does KI spending work?</vt:lpstr>
      <vt:lpstr>Big Picture Budget</vt:lpstr>
      <vt:lpstr>Three-year trends in dep’ts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Three-year expenditure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334</cp:revision>
  <cp:lastPrinted>2021-01-28T18:57:52Z</cp:lastPrinted>
  <dcterms:created xsi:type="dcterms:W3CDTF">2014-10-14T00:51:43Z</dcterms:created>
  <dcterms:modified xsi:type="dcterms:W3CDTF">2021-01-29T15:41:26Z</dcterms:modified>
</cp:coreProperties>
</file>